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70" r:id="rId11"/>
    <p:sldId id="264" r:id="rId12"/>
    <p:sldId id="267" r:id="rId13"/>
    <p:sldId id="268" r:id="rId14"/>
  </p:sldIdLst>
  <p:sldSz cx="18288000" cy="10287000"/>
  <p:notesSz cx="6858000" cy="9144000"/>
  <p:embeddedFontLst>
    <p:embeddedFont>
      <p:font typeface="Algerian" panose="04020705040A02060702" pitchFamily="82" charset="0"/>
      <p:regular r:id="rId16"/>
    </p:embeddedFont>
    <p:embeddedFont>
      <p:font typeface="DM Serif Display" pitchFamily="2" charset="0"/>
      <p:regular r:id="rId17"/>
    </p:embeddedFont>
    <p:embeddedFont>
      <p:font typeface="Modern No. 20" panose="02070704070505020303" pitchFamily="18" charset="0"/>
      <p:regular r:id="rId18"/>
    </p:embeddedFont>
    <p:embeddedFont>
      <p:font typeface="Poppins" panose="00000500000000000000" pitchFamily="2" charset="0"/>
      <p:regular r:id="rId19"/>
      <p:bold r:id="rId20"/>
      <p:italic r:id="rId21"/>
      <p:boldItalic r:id="rId22"/>
    </p:embeddedFont>
    <p:embeddedFont>
      <p:font typeface="Poppins Bold" panose="00000800000000000000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2026" autoAdjust="0"/>
  </p:normalViewPr>
  <p:slideViewPr>
    <p:cSldViewPr>
      <p:cViewPr varScale="1">
        <p:scale>
          <a:sx n="51" d="100"/>
          <a:sy n="51" d="100"/>
        </p:scale>
        <p:origin x="898" y="1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65EC6-6FAE-4654-A70B-12FEA1A9317C}" type="datetimeFigureOut">
              <a:rPr lang="en-IN" smtClean="0"/>
              <a:t>09-10-2025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CD4726-0756-4D30-8C44-0F6AE8FD1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3508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CD4726-0756-4D30-8C44-0F6AE8FD17AA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474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A4C1E-45ED-25B5-1F3E-83277D0AD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14FE8CD9-66CE-2478-8C3B-FA8589F103E2}"/>
              </a:ext>
            </a:extLst>
          </p:cNvPr>
          <p:cNvGrpSpPr/>
          <p:nvPr/>
        </p:nvGrpSpPr>
        <p:grpSpPr>
          <a:xfrm>
            <a:off x="0" y="-209337"/>
            <a:ext cx="18321868" cy="10705674"/>
            <a:chOff x="-8920" y="-57150"/>
            <a:chExt cx="4825513" cy="281960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56E82AB-3059-69C5-4DD0-87B7C9B26EA2}"/>
                </a:ext>
              </a:extLst>
            </p:cNvPr>
            <p:cNvSpPr/>
            <p:nvPr/>
          </p:nvSpPr>
          <p:spPr>
            <a:xfrm>
              <a:off x="-8920" y="1115"/>
              <a:ext cx="4816592" cy="2761336"/>
            </a:xfrm>
            <a:custGeom>
              <a:avLst/>
              <a:gdLst/>
              <a:ahLst/>
              <a:cxnLst/>
              <a:rect l="l" t="t" r="r" b="b"/>
              <a:pathLst>
                <a:path w="4816592" h="2761336">
                  <a:moveTo>
                    <a:pt x="0" y="0"/>
                  </a:moveTo>
                  <a:lnTo>
                    <a:pt x="4816592" y="0"/>
                  </a:lnTo>
                  <a:lnTo>
                    <a:pt x="4816592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  <a:ln>
              <a:solidFill>
                <a:schemeClr val="accent6">
                  <a:lumMod val="75000"/>
                </a:schemeClr>
              </a:solidFill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611942C-6AFC-A54C-45C4-B4E7EF19FBA6}"/>
                </a:ext>
              </a:extLst>
            </p:cNvPr>
            <p:cNvSpPr txBox="1"/>
            <p:nvPr/>
          </p:nvSpPr>
          <p:spPr>
            <a:xfrm>
              <a:off x="0" y="-57150"/>
              <a:ext cx="4816593" cy="2818486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545380CD-2526-7FA8-0249-C0BB1DBED648}"/>
              </a:ext>
            </a:extLst>
          </p:cNvPr>
          <p:cNvGrpSpPr/>
          <p:nvPr/>
        </p:nvGrpSpPr>
        <p:grpSpPr>
          <a:xfrm>
            <a:off x="33868" y="2249180"/>
            <a:ext cx="18271064" cy="5069068"/>
            <a:chOff x="0" y="-57150"/>
            <a:chExt cx="2529561" cy="1335063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4372DE0-6948-DA45-ED34-3237E6A4E6E0}"/>
                </a:ext>
              </a:extLst>
            </p:cNvPr>
            <p:cNvSpPr/>
            <p:nvPr/>
          </p:nvSpPr>
          <p:spPr>
            <a:xfrm>
              <a:off x="2344" y="131252"/>
              <a:ext cx="2527217" cy="1146661"/>
            </a:xfrm>
            <a:custGeom>
              <a:avLst/>
              <a:gdLst/>
              <a:ahLst/>
              <a:cxnLst/>
              <a:rect l="l" t="t" r="r" b="b"/>
              <a:pathLst>
                <a:path w="2527216" h="1146661">
                  <a:moveTo>
                    <a:pt x="0" y="0"/>
                  </a:moveTo>
                  <a:lnTo>
                    <a:pt x="2527216" y="0"/>
                  </a:lnTo>
                  <a:lnTo>
                    <a:pt x="2527216" y="1146661"/>
                  </a:lnTo>
                  <a:lnTo>
                    <a:pt x="0" y="1146661"/>
                  </a:lnTo>
                  <a:close/>
                </a:path>
              </a:pathLst>
            </a:custGeom>
            <a:solidFill>
              <a:srgbClr val="FF8A00"/>
            </a:solidFill>
          </p:spPr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7A863D6A-9BE9-B601-8436-6C1A27A087BD}"/>
                </a:ext>
              </a:extLst>
            </p:cNvPr>
            <p:cNvSpPr txBox="1"/>
            <p:nvPr/>
          </p:nvSpPr>
          <p:spPr>
            <a:xfrm>
              <a:off x="0" y="-57150"/>
              <a:ext cx="2527217" cy="12038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1C0531A-B2DD-DBFA-C923-623941DE3D36}"/>
              </a:ext>
            </a:extLst>
          </p:cNvPr>
          <p:cNvSpPr txBox="1"/>
          <p:nvPr/>
        </p:nvSpPr>
        <p:spPr>
          <a:xfrm>
            <a:off x="5786964" y="4305300"/>
            <a:ext cx="77766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dirty="0">
                <a:latin typeface="Algerian" panose="04020705040A02060702" pitchFamily="82" charset="0"/>
              </a:rPr>
              <a:t>MILESTONE - 4</a:t>
            </a:r>
          </a:p>
        </p:txBody>
      </p:sp>
    </p:spTree>
    <p:extLst>
      <p:ext uri="{BB962C8B-B14F-4D97-AF65-F5344CB8AC3E}">
        <p14:creationId xmlns:p14="http://schemas.microsoft.com/office/powerpoint/2010/main" val="2404120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ABEE4C19-B2F1-E0AA-2217-4ECA7B1DA95C}"/>
              </a:ext>
            </a:extLst>
          </p:cNvPr>
          <p:cNvGrpSpPr/>
          <p:nvPr/>
        </p:nvGrpSpPr>
        <p:grpSpPr>
          <a:xfrm>
            <a:off x="-110607" y="-98725"/>
            <a:ext cx="18509213" cy="10484449"/>
            <a:chOff x="0" y="0"/>
            <a:chExt cx="4874854" cy="2761336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B947304C-3544-A520-D70C-4ADFFEDAD3ED}"/>
                </a:ext>
              </a:extLst>
            </p:cNvPr>
            <p:cNvSpPr/>
            <p:nvPr/>
          </p:nvSpPr>
          <p:spPr>
            <a:xfrm>
              <a:off x="0" y="0"/>
              <a:ext cx="4874854" cy="2761336"/>
            </a:xfrm>
            <a:custGeom>
              <a:avLst/>
              <a:gdLst/>
              <a:ahLst/>
              <a:cxnLst/>
              <a:rect l="l" t="t" r="r" b="b"/>
              <a:pathLst>
                <a:path w="4874854" h="2761336">
                  <a:moveTo>
                    <a:pt x="0" y="0"/>
                  </a:moveTo>
                  <a:lnTo>
                    <a:pt x="4874854" y="0"/>
                  </a:lnTo>
                  <a:lnTo>
                    <a:pt x="4874854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  <a:ln>
              <a:solidFill>
                <a:schemeClr val="accent3">
                  <a:lumMod val="75000"/>
                </a:schemeClr>
              </a:solidFill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8C85D1AC-A152-8F47-4069-011017537495}"/>
                </a:ext>
              </a:extLst>
            </p:cNvPr>
            <p:cNvSpPr txBox="1"/>
            <p:nvPr/>
          </p:nvSpPr>
          <p:spPr>
            <a:xfrm>
              <a:off x="0" y="-57150"/>
              <a:ext cx="4874854" cy="2818486"/>
            </a:xfrm>
            <a:prstGeom prst="rect">
              <a:avLst/>
            </a:prstGeom>
            <a:ln>
              <a:solidFill>
                <a:schemeClr val="accent3">
                  <a:lumMod val="75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4347D47C-E80E-0A12-7C55-D0D74851C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419100"/>
            <a:ext cx="7719060" cy="39869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1F7539-733D-836C-1AB3-359BAD3C7D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93"/>
          <a:stretch>
            <a:fillRect/>
          </a:stretch>
        </p:blipFill>
        <p:spPr>
          <a:xfrm>
            <a:off x="4114800" y="4622998"/>
            <a:ext cx="9342650" cy="39869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A2B9795-77AF-2C95-CCDE-8444FA86AA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4800" y="9127730"/>
            <a:ext cx="9829800" cy="660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693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21213" y="-98725"/>
            <a:ext cx="18509213" cy="10484449"/>
            <a:chOff x="0" y="0"/>
            <a:chExt cx="4874854" cy="27613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4854" cy="2761336"/>
            </a:xfrm>
            <a:custGeom>
              <a:avLst/>
              <a:gdLst/>
              <a:ahLst/>
              <a:cxnLst/>
              <a:rect l="l" t="t" r="r" b="b"/>
              <a:pathLst>
                <a:path w="4874854" h="2761336">
                  <a:moveTo>
                    <a:pt x="0" y="0"/>
                  </a:moveTo>
                  <a:lnTo>
                    <a:pt x="4874854" y="0"/>
                  </a:lnTo>
                  <a:lnTo>
                    <a:pt x="4874854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74854" cy="2818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A79CDC8-2972-3BC4-5548-4AD6F45A4B40}"/>
              </a:ext>
            </a:extLst>
          </p:cNvPr>
          <p:cNvSpPr txBox="1"/>
          <p:nvPr/>
        </p:nvSpPr>
        <p:spPr>
          <a:xfrm>
            <a:off x="467193" y="-495300"/>
            <a:ext cx="17830800" cy="135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4800" u="sng" dirty="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Customer Segmentation &amp; Persona Insights Dashboard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868E8B-0FC1-FC85-4BB1-FD52349FF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3789" y="1092352"/>
            <a:ext cx="12757608" cy="850036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21213" y="-98725"/>
            <a:ext cx="18509213" cy="10484449"/>
            <a:chOff x="0" y="0"/>
            <a:chExt cx="4874854" cy="27613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4854" cy="2761336"/>
            </a:xfrm>
            <a:custGeom>
              <a:avLst/>
              <a:gdLst/>
              <a:ahLst/>
              <a:cxnLst/>
              <a:rect l="l" t="t" r="r" b="b"/>
              <a:pathLst>
                <a:path w="4874854" h="2761336">
                  <a:moveTo>
                    <a:pt x="0" y="0"/>
                  </a:moveTo>
                  <a:lnTo>
                    <a:pt x="4874854" y="0"/>
                  </a:lnTo>
                  <a:lnTo>
                    <a:pt x="4874854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74854" cy="2818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1" y="37036"/>
            <a:ext cx="4610099" cy="10211864"/>
            <a:chOff x="0" y="0"/>
            <a:chExt cx="1558690" cy="26895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58690" cy="2689544"/>
            </a:xfrm>
            <a:custGeom>
              <a:avLst/>
              <a:gdLst/>
              <a:ahLst/>
              <a:cxnLst/>
              <a:rect l="l" t="t" r="r" b="b"/>
              <a:pathLst>
                <a:path w="1558690" h="2689544">
                  <a:moveTo>
                    <a:pt x="0" y="0"/>
                  </a:moveTo>
                  <a:lnTo>
                    <a:pt x="1558690" y="0"/>
                  </a:lnTo>
                  <a:lnTo>
                    <a:pt x="1558690" y="2689544"/>
                  </a:lnTo>
                  <a:lnTo>
                    <a:pt x="0" y="2689544"/>
                  </a:lnTo>
                  <a:close/>
                </a:path>
              </a:pathLst>
            </a:custGeom>
            <a:solidFill>
              <a:srgbClr val="FF8A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558690" cy="27466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661071" y="2705100"/>
            <a:ext cx="8487068" cy="51706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This milestone successfully highlights how persona-based segmentation can drive customer understanding and retention.</a:t>
            </a:r>
          </a:p>
          <a:p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By visualizing loyalty patterns, regional behavior, and engagement trends, the project provides clear insights for strategic decision-making.</a:t>
            </a:r>
          </a:p>
          <a:p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future, incorporating AI-driven predictive sentiment analysis and automated loyalty scoring models can further enhance the accuracy of customer profiling and personalization efforts.</a:t>
            </a:r>
            <a:endParaRPr lang="en-IN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35280" y="536444"/>
            <a:ext cx="7749713" cy="1377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7200" u="sng" dirty="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CONCLUSION</a:t>
            </a:r>
          </a:p>
        </p:txBody>
      </p:sp>
      <p:grpSp>
        <p:nvGrpSpPr>
          <p:cNvPr id="8" name="Group 9">
            <a:extLst>
              <a:ext uri="{FF2B5EF4-FFF2-40B4-BE49-F238E27FC236}">
                <a16:creationId xmlns:a16="http://schemas.microsoft.com/office/drawing/2014/main" id="{35209AFD-F91D-B28F-B7B0-3F858F1B78C2}"/>
              </a:ext>
            </a:extLst>
          </p:cNvPr>
          <p:cNvGrpSpPr/>
          <p:nvPr/>
        </p:nvGrpSpPr>
        <p:grpSpPr>
          <a:xfrm>
            <a:off x="838200" y="2519783"/>
            <a:ext cx="5246370" cy="5246370"/>
            <a:chOff x="0" y="0"/>
            <a:chExt cx="812800" cy="812800"/>
          </a:xfrm>
        </p:grpSpPr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DCADD074-CE81-45DD-B94E-3844B70E469E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1419" t="-39780" r="-8621" b="-40055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509213" cy="10484449"/>
            <a:chOff x="0" y="0"/>
            <a:chExt cx="4874854" cy="27613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4854" cy="2761336"/>
            </a:xfrm>
            <a:custGeom>
              <a:avLst/>
              <a:gdLst/>
              <a:ahLst/>
              <a:cxnLst/>
              <a:rect l="l" t="t" r="r" b="b"/>
              <a:pathLst>
                <a:path w="4874854" h="2761336">
                  <a:moveTo>
                    <a:pt x="0" y="0"/>
                  </a:moveTo>
                  <a:lnTo>
                    <a:pt x="4874854" y="0"/>
                  </a:lnTo>
                  <a:lnTo>
                    <a:pt x="4874854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74854" cy="2818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3109820"/>
            <a:ext cx="18509213" cy="4067359"/>
            <a:chOff x="0" y="0"/>
            <a:chExt cx="4874854" cy="135994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74854" cy="1359944"/>
            </a:xfrm>
            <a:custGeom>
              <a:avLst/>
              <a:gdLst/>
              <a:ahLst/>
              <a:cxnLst/>
              <a:rect l="l" t="t" r="r" b="b"/>
              <a:pathLst>
                <a:path w="4874854" h="1359944">
                  <a:moveTo>
                    <a:pt x="0" y="0"/>
                  </a:moveTo>
                  <a:lnTo>
                    <a:pt x="4874854" y="0"/>
                  </a:lnTo>
                  <a:lnTo>
                    <a:pt x="4874854" y="1359944"/>
                  </a:lnTo>
                  <a:lnTo>
                    <a:pt x="0" y="1359944"/>
                  </a:lnTo>
                  <a:close/>
                </a:path>
              </a:pathLst>
            </a:custGeom>
            <a:solidFill>
              <a:srgbClr val="FF8A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4874854" cy="14170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619500" y="4454496"/>
            <a:ext cx="11049000" cy="1378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dirty="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66700"/>
            <a:ext cx="18321868" cy="10705674"/>
            <a:chOff x="-8920" y="-57150"/>
            <a:chExt cx="4825513" cy="2819601"/>
          </a:xfrm>
        </p:grpSpPr>
        <p:sp>
          <p:nvSpPr>
            <p:cNvPr id="3" name="Freeform 3"/>
            <p:cNvSpPr/>
            <p:nvPr/>
          </p:nvSpPr>
          <p:spPr>
            <a:xfrm>
              <a:off x="-8920" y="1115"/>
              <a:ext cx="4816592" cy="2761336"/>
            </a:xfrm>
            <a:custGeom>
              <a:avLst/>
              <a:gdLst/>
              <a:ahLst/>
              <a:cxnLst/>
              <a:rect l="l" t="t" r="r" b="b"/>
              <a:pathLst>
                <a:path w="4816592" h="2761336">
                  <a:moveTo>
                    <a:pt x="0" y="0"/>
                  </a:moveTo>
                  <a:lnTo>
                    <a:pt x="4816592" y="0"/>
                  </a:lnTo>
                  <a:lnTo>
                    <a:pt x="4816592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  <a:ln>
              <a:solidFill>
                <a:schemeClr val="accent6">
                  <a:lumMod val="75000"/>
                </a:schemeClr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16593" cy="2818486"/>
            </a:xfrm>
            <a:prstGeom prst="rect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80479" y="-38100"/>
            <a:ext cx="7762206" cy="10423824"/>
            <a:chOff x="0" y="0"/>
            <a:chExt cx="6350000" cy="852353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8523535"/>
            </a:xfrm>
            <a:custGeom>
              <a:avLst/>
              <a:gdLst/>
              <a:ahLst/>
              <a:cxnLst/>
              <a:rect l="l" t="t" r="r" b="b"/>
              <a:pathLst>
                <a:path w="6350000" h="8523535">
                  <a:moveTo>
                    <a:pt x="0" y="8091676"/>
                  </a:moveTo>
                  <a:lnTo>
                    <a:pt x="0" y="431859"/>
                  </a:lnTo>
                  <a:cubicBezTo>
                    <a:pt x="0" y="1932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194337"/>
                    <a:pt x="6350000" y="431859"/>
                  </a:cubicBezTo>
                  <a:lnTo>
                    <a:pt x="6350000" y="8091676"/>
                  </a:lnTo>
                  <a:cubicBezTo>
                    <a:pt x="6350000" y="8330335"/>
                    <a:pt x="6134100" y="8523535"/>
                    <a:pt x="5867400" y="8523535"/>
                  </a:cubicBezTo>
                  <a:lnTo>
                    <a:pt x="482600" y="8523535"/>
                  </a:lnTo>
                  <a:cubicBezTo>
                    <a:pt x="217170" y="8523535"/>
                    <a:pt x="0" y="8330335"/>
                    <a:pt x="0" y="8091676"/>
                  </a:cubicBezTo>
                  <a:close/>
                </a:path>
              </a:pathLst>
            </a:custGeom>
            <a:blipFill>
              <a:blip r:embed="rId2"/>
              <a:stretch>
                <a:fillRect t="-12243" b="-1990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8242685" y="2466171"/>
            <a:ext cx="10045316" cy="4353729"/>
            <a:chOff x="0" y="0"/>
            <a:chExt cx="2527217" cy="114666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527216" cy="1146661"/>
            </a:xfrm>
            <a:custGeom>
              <a:avLst/>
              <a:gdLst/>
              <a:ahLst/>
              <a:cxnLst/>
              <a:rect l="l" t="t" r="r" b="b"/>
              <a:pathLst>
                <a:path w="2527216" h="1146661">
                  <a:moveTo>
                    <a:pt x="0" y="0"/>
                  </a:moveTo>
                  <a:lnTo>
                    <a:pt x="2527216" y="0"/>
                  </a:lnTo>
                  <a:lnTo>
                    <a:pt x="2527216" y="1146661"/>
                  </a:lnTo>
                  <a:lnTo>
                    <a:pt x="0" y="1146661"/>
                  </a:lnTo>
                  <a:close/>
                </a:path>
              </a:pathLst>
            </a:custGeom>
            <a:solidFill>
              <a:srgbClr val="FF8A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2527217" cy="12038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6680389" y="8584168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2" y="0"/>
                </a:lnTo>
                <a:lnTo>
                  <a:pt x="1157822" y="1348264"/>
                </a:lnTo>
                <a:lnTo>
                  <a:pt x="0" y="13482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7924800" y="2324100"/>
            <a:ext cx="10629618" cy="45013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010"/>
              </a:lnSpc>
            </a:pPr>
            <a:r>
              <a:rPr lang="en-US" sz="8578" dirty="0">
                <a:solidFill>
                  <a:schemeClr val="bg1"/>
                </a:solidFill>
                <a:latin typeface="Modern No. 20" panose="02070704070505020303" pitchFamily="18" charset="0"/>
                <a:ea typeface="Playfair Display Italics"/>
                <a:cs typeface="Playfair Display Italics"/>
                <a:sym typeface="Playfair Display Italics"/>
              </a:rPr>
              <a:t>Food Brand Understand Customer Trends 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153683" y="419100"/>
            <a:ext cx="6706317" cy="560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Team 1</a:t>
            </a:r>
          </a:p>
        </p:txBody>
      </p:sp>
      <p:sp>
        <p:nvSpPr>
          <p:cNvPr id="19" name="자유형: 도형 49">
            <a:extLst>
              <a:ext uri="{FF2B5EF4-FFF2-40B4-BE49-F238E27FC236}">
                <a16:creationId xmlns:a16="http://schemas.microsoft.com/office/drawing/2014/main" id="{431DD4B3-45BC-E711-A9CE-C0E867E43C01}"/>
              </a:ext>
            </a:extLst>
          </p:cNvPr>
          <p:cNvSpPr/>
          <p:nvPr/>
        </p:nvSpPr>
        <p:spPr>
          <a:xfrm rot="1023001">
            <a:off x="15058522" y="212560"/>
            <a:ext cx="1023881" cy="914738"/>
          </a:xfrm>
          <a:custGeom>
            <a:avLst/>
            <a:gdLst>
              <a:gd name="connsiteX0" fmla="*/ 795754 w 1301876"/>
              <a:gd name="connsiteY0" fmla="*/ 799563 h 1442749"/>
              <a:gd name="connsiteX1" fmla="*/ 813062 w 1301876"/>
              <a:gd name="connsiteY1" fmla="*/ 858774 h 1442749"/>
              <a:gd name="connsiteX2" fmla="*/ 869758 w 1301876"/>
              <a:gd name="connsiteY2" fmla="*/ 788823 h 1442749"/>
              <a:gd name="connsiteX3" fmla="*/ 880054 w 1301876"/>
              <a:gd name="connsiteY3" fmla="*/ 780200 h 1442749"/>
              <a:gd name="connsiteX4" fmla="*/ 866242 w 1301876"/>
              <a:gd name="connsiteY4" fmla="*/ 787859 h 1442749"/>
              <a:gd name="connsiteX5" fmla="*/ 574482 w 1301876"/>
              <a:gd name="connsiteY5" fmla="*/ 846582 h 1442749"/>
              <a:gd name="connsiteX6" fmla="*/ 614179 w 1301876"/>
              <a:gd name="connsiteY6" fmla="*/ 883234 h 1442749"/>
              <a:gd name="connsiteX7" fmla="*/ 611934 w 1301876"/>
              <a:gd name="connsiteY7" fmla="*/ 840363 h 1442749"/>
              <a:gd name="connsiteX8" fmla="*/ 578568 w 1301876"/>
              <a:gd name="connsiteY8" fmla="*/ 5242 h 1442749"/>
              <a:gd name="connsiteX9" fmla="*/ 626672 w 1301876"/>
              <a:gd name="connsiteY9" fmla="*/ 0 h 1442749"/>
              <a:gd name="connsiteX10" fmla="*/ 795448 w 1301876"/>
              <a:gd name="connsiteY10" fmla="*/ 75585 h 1442749"/>
              <a:gd name="connsiteX11" fmla="*/ 808968 w 1301876"/>
              <a:gd name="connsiteY11" fmla="*/ 93300 h 1442749"/>
              <a:gd name="connsiteX12" fmla="*/ 837807 w 1301876"/>
              <a:gd name="connsiteY12" fmla="*/ 87825 h 1442749"/>
              <a:gd name="connsiteX13" fmla="*/ 989553 w 1301876"/>
              <a:gd name="connsiteY13" fmla="*/ 182414 h 1442749"/>
              <a:gd name="connsiteX14" fmla="*/ 995360 w 1301876"/>
              <a:gd name="connsiteY14" fmla="*/ 209462 h 1442749"/>
              <a:gd name="connsiteX15" fmla="*/ 1076294 w 1301876"/>
              <a:gd name="connsiteY15" fmla="*/ 224828 h 1442749"/>
              <a:gd name="connsiteX16" fmla="*/ 1233677 w 1301876"/>
              <a:gd name="connsiteY16" fmla="*/ 448113 h 1442749"/>
              <a:gd name="connsiteX17" fmla="*/ 1228442 w 1301876"/>
              <a:gd name="connsiteY17" fmla="*/ 496950 h 1442749"/>
              <a:gd name="connsiteX18" fmla="*/ 1214685 w 1301876"/>
              <a:gd name="connsiteY18" fmla="*/ 538627 h 1442749"/>
              <a:gd name="connsiteX19" fmla="*/ 1236885 w 1301876"/>
              <a:gd name="connsiteY19" fmla="*/ 550937 h 1442749"/>
              <a:gd name="connsiteX20" fmla="*/ 1301876 w 1301876"/>
              <a:gd name="connsiteY20" fmla="*/ 679974 h 1442749"/>
              <a:gd name="connsiteX21" fmla="*/ 1079985 w 1301876"/>
              <a:gd name="connsiteY21" fmla="*/ 862461 h 1442749"/>
              <a:gd name="connsiteX22" fmla="*/ 993615 w 1301876"/>
              <a:gd name="connsiteY22" fmla="*/ 848121 h 1442749"/>
              <a:gd name="connsiteX23" fmla="*/ 971782 w 1301876"/>
              <a:gd name="connsiteY23" fmla="*/ 836015 h 1442749"/>
              <a:gd name="connsiteX24" fmla="*/ 912783 w 1301876"/>
              <a:gd name="connsiteY24" fmla="*/ 895091 h 1442749"/>
              <a:gd name="connsiteX25" fmla="*/ 849757 w 1301876"/>
              <a:gd name="connsiteY25" fmla="*/ 993417 h 1442749"/>
              <a:gd name="connsiteX26" fmla="*/ 894692 w 1301876"/>
              <a:gd name="connsiteY26" fmla="*/ 990040 h 1442749"/>
              <a:gd name="connsiteX27" fmla="*/ 855151 w 1301876"/>
              <a:gd name="connsiteY27" fmla="*/ 1027571 h 1442749"/>
              <a:gd name="connsiteX28" fmla="*/ 896595 w 1301876"/>
              <a:gd name="connsiteY28" fmla="*/ 1213986 h 1442749"/>
              <a:gd name="connsiteX29" fmla="*/ 928677 w 1301876"/>
              <a:gd name="connsiteY29" fmla="*/ 1206567 h 1442749"/>
              <a:gd name="connsiteX30" fmla="*/ 921655 w 1301876"/>
              <a:gd name="connsiteY30" fmla="*/ 1369859 h 1442749"/>
              <a:gd name="connsiteX31" fmla="*/ 661895 w 1301876"/>
              <a:gd name="connsiteY31" fmla="*/ 1442749 h 1442749"/>
              <a:gd name="connsiteX32" fmla="*/ 581493 w 1301876"/>
              <a:gd name="connsiteY32" fmla="*/ 1287880 h 1442749"/>
              <a:gd name="connsiteX33" fmla="*/ 616489 w 1301876"/>
              <a:gd name="connsiteY33" fmla="*/ 1293115 h 1442749"/>
              <a:gd name="connsiteX34" fmla="*/ 529828 w 1301876"/>
              <a:gd name="connsiteY34" fmla="*/ 1065000 h 1442749"/>
              <a:gd name="connsiteX35" fmla="*/ 574961 w 1301876"/>
              <a:gd name="connsiteY35" fmla="*/ 1067773 h 1442749"/>
              <a:gd name="connsiteX36" fmla="*/ 467178 w 1301876"/>
              <a:gd name="connsiteY36" fmla="*/ 935765 h 1442749"/>
              <a:gd name="connsiteX37" fmla="*/ 442988 w 1301876"/>
              <a:gd name="connsiteY37" fmla="*/ 919320 h 1442749"/>
              <a:gd name="connsiteX38" fmla="*/ 418024 w 1301876"/>
              <a:gd name="connsiteY38" fmla="*/ 954139 h 1442749"/>
              <a:gd name="connsiteX39" fmla="*/ 277938 w 1301876"/>
              <a:gd name="connsiteY39" fmla="*/ 1008707 h 1442749"/>
              <a:gd name="connsiteX40" fmla="*/ 79826 w 1301876"/>
              <a:gd name="connsiteY40" fmla="*/ 822403 h 1442749"/>
              <a:gd name="connsiteX41" fmla="*/ 95394 w 1301876"/>
              <a:gd name="connsiteY41" fmla="*/ 749885 h 1442749"/>
              <a:gd name="connsiteX42" fmla="*/ 108283 w 1301876"/>
              <a:gd name="connsiteY42" fmla="*/ 731908 h 1442749"/>
              <a:gd name="connsiteX43" fmla="*/ 105235 w 1301876"/>
              <a:gd name="connsiteY43" fmla="*/ 730352 h 1442749"/>
              <a:gd name="connsiteX44" fmla="*/ 0 w 1301876"/>
              <a:gd name="connsiteY44" fmla="*/ 544228 h 1442749"/>
              <a:gd name="connsiteX45" fmla="*/ 190583 w 1301876"/>
              <a:gd name="connsiteY45" fmla="*/ 324329 h 1442749"/>
              <a:gd name="connsiteX46" fmla="*/ 196446 w 1301876"/>
              <a:gd name="connsiteY46" fmla="*/ 323773 h 1442749"/>
              <a:gd name="connsiteX47" fmla="*/ 200787 w 1301876"/>
              <a:gd name="connsiteY47" fmla="*/ 296771 h 1442749"/>
              <a:gd name="connsiteX48" fmla="*/ 335836 w 1301876"/>
              <a:gd name="connsiteY48" fmla="*/ 156697 h 1442749"/>
              <a:gd name="connsiteX49" fmla="*/ 416474 w 1301876"/>
              <a:gd name="connsiteY49" fmla="*/ 141388 h 1442749"/>
              <a:gd name="connsiteX50" fmla="*/ 428749 w 1301876"/>
              <a:gd name="connsiteY50" fmla="*/ 113779 h 1442749"/>
              <a:gd name="connsiteX51" fmla="*/ 533764 w 1301876"/>
              <a:gd name="connsiteY51" fmla="*/ 20280 h 1442749"/>
              <a:gd name="connsiteX52" fmla="*/ 578568 w 1301876"/>
              <a:gd name="connsiteY52" fmla="*/ 5242 h 144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301876" h="1442749">
                <a:moveTo>
                  <a:pt x="795754" y="799563"/>
                </a:moveTo>
                <a:lnTo>
                  <a:pt x="813062" y="858774"/>
                </a:lnTo>
                <a:cubicBezTo>
                  <a:pt x="833214" y="831262"/>
                  <a:pt x="849791" y="808657"/>
                  <a:pt x="869758" y="788823"/>
                </a:cubicBezTo>
                <a:lnTo>
                  <a:pt x="880054" y="780200"/>
                </a:lnTo>
                <a:lnTo>
                  <a:pt x="866242" y="787859"/>
                </a:lnTo>
                <a:close/>
                <a:moveTo>
                  <a:pt x="574482" y="846582"/>
                </a:moveTo>
                <a:lnTo>
                  <a:pt x="614179" y="883234"/>
                </a:lnTo>
                <a:lnTo>
                  <a:pt x="611934" y="840363"/>
                </a:lnTo>
                <a:close/>
                <a:moveTo>
                  <a:pt x="578568" y="5242"/>
                </a:moveTo>
                <a:cubicBezTo>
                  <a:pt x="594106" y="1805"/>
                  <a:pt x="610194" y="0"/>
                  <a:pt x="626672" y="0"/>
                </a:cubicBezTo>
                <a:cubicBezTo>
                  <a:pt x="692584" y="-1"/>
                  <a:pt x="752255" y="28884"/>
                  <a:pt x="795448" y="75585"/>
                </a:cubicBezTo>
                <a:lnTo>
                  <a:pt x="808968" y="93300"/>
                </a:lnTo>
                <a:lnTo>
                  <a:pt x="837807" y="87825"/>
                </a:lnTo>
                <a:cubicBezTo>
                  <a:pt x="906024" y="87825"/>
                  <a:pt x="964552" y="126828"/>
                  <a:pt x="989553" y="182414"/>
                </a:cubicBezTo>
                <a:lnTo>
                  <a:pt x="995360" y="209462"/>
                </a:lnTo>
                <a:lnTo>
                  <a:pt x="1076294" y="224828"/>
                </a:lnTo>
                <a:cubicBezTo>
                  <a:pt x="1168782" y="261615"/>
                  <a:pt x="1233678" y="347737"/>
                  <a:pt x="1233677" y="448113"/>
                </a:cubicBezTo>
                <a:cubicBezTo>
                  <a:pt x="1233677" y="464842"/>
                  <a:pt x="1231874" y="481176"/>
                  <a:pt x="1228442" y="496950"/>
                </a:cubicBezTo>
                <a:lnTo>
                  <a:pt x="1214685" y="538627"/>
                </a:lnTo>
                <a:lnTo>
                  <a:pt x="1236885" y="550937"/>
                </a:lnTo>
                <a:cubicBezTo>
                  <a:pt x="1277039" y="583960"/>
                  <a:pt x="1301876" y="629582"/>
                  <a:pt x="1301876" y="679974"/>
                </a:cubicBezTo>
                <a:cubicBezTo>
                  <a:pt x="1301876" y="780760"/>
                  <a:pt x="1202532" y="862462"/>
                  <a:pt x="1079985" y="862461"/>
                </a:cubicBezTo>
                <a:cubicBezTo>
                  <a:pt x="1049348" y="862461"/>
                  <a:pt x="1020162" y="857355"/>
                  <a:pt x="993615" y="848121"/>
                </a:cubicBezTo>
                <a:lnTo>
                  <a:pt x="971782" y="836015"/>
                </a:lnTo>
                <a:lnTo>
                  <a:pt x="912783" y="895091"/>
                </a:lnTo>
                <a:cubicBezTo>
                  <a:pt x="881422" y="934146"/>
                  <a:pt x="864274" y="970536"/>
                  <a:pt x="849757" y="993417"/>
                </a:cubicBezTo>
                <a:cubicBezTo>
                  <a:pt x="857669" y="995023"/>
                  <a:pt x="864757" y="988413"/>
                  <a:pt x="894692" y="990040"/>
                </a:cubicBezTo>
                <a:cubicBezTo>
                  <a:pt x="863168" y="1012692"/>
                  <a:pt x="871895" y="1023000"/>
                  <a:pt x="855151" y="1027571"/>
                </a:cubicBezTo>
                <a:lnTo>
                  <a:pt x="896595" y="1213986"/>
                </a:lnTo>
                <a:cubicBezTo>
                  <a:pt x="907289" y="1211513"/>
                  <a:pt x="911316" y="1209390"/>
                  <a:pt x="928677" y="1206567"/>
                </a:cubicBezTo>
                <a:cubicBezTo>
                  <a:pt x="906563" y="1273837"/>
                  <a:pt x="916957" y="1331136"/>
                  <a:pt x="921655" y="1369859"/>
                </a:cubicBezTo>
                <a:lnTo>
                  <a:pt x="661895" y="1442749"/>
                </a:lnTo>
                <a:cubicBezTo>
                  <a:pt x="638610" y="1365772"/>
                  <a:pt x="627896" y="1340830"/>
                  <a:pt x="581493" y="1287880"/>
                </a:cubicBezTo>
                <a:cubicBezTo>
                  <a:pt x="605576" y="1291462"/>
                  <a:pt x="605739" y="1288832"/>
                  <a:pt x="616489" y="1293115"/>
                </a:cubicBezTo>
                <a:cubicBezTo>
                  <a:pt x="601211" y="1219113"/>
                  <a:pt x="583600" y="1093324"/>
                  <a:pt x="529828" y="1065000"/>
                </a:cubicBezTo>
                <a:lnTo>
                  <a:pt x="574961" y="1067773"/>
                </a:lnTo>
                <a:cubicBezTo>
                  <a:pt x="569592" y="1034881"/>
                  <a:pt x="540329" y="989311"/>
                  <a:pt x="467178" y="935765"/>
                </a:cubicBezTo>
                <a:lnTo>
                  <a:pt x="442988" y="919320"/>
                </a:lnTo>
                <a:lnTo>
                  <a:pt x="418024" y="954139"/>
                </a:lnTo>
                <a:cubicBezTo>
                  <a:pt x="382173" y="987854"/>
                  <a:pt x="332645" y="1008706"/>
                  <a:pt x="277938" y="1008707"/>
                </a:cubicBezTo>
                <a:cubicBezTo>
                  <a:pt x="168524" y="1008707"/>
                  <a:pt x="79826" y="925296"/>
                  <a:pt x="79826" y="822403"/>
                </a:cubicBezTo>
                <a:cubicBezTo>
                  <a:pt x="79826" y="796680"/>
                  <a:pt x="85369" y="772174"/>
                  <a:pt x="95394" y="749885"/>
                </a:cubicBezTo>
                <a:lnTo>
                  <a:pt x="108283" y="731908"/>
                </a:lnTo>
                <a:lnTo>
                  <a:pt x="105235" y="730352"/>
                </a:lnTo>
                <a:cubicBezTo>
                  <a:pt x="41743" y="690015"/>
                  <a:pt x="0" y="621706"/>
                  <a:pt x="0" y="544228"/>
                </a:cubicBezTo>
                <a:cubicBezTo>
                  <a:pt x="1" y="435758"/>
                  <a:pt x="81818" y="345258"/>
                  <a:pt x="190583" y="324329"/>
                </a:cubicBezTo>
                <a:lnTo>
                  <a:pt x="196446" y="323773"/>
                </a:lnTo>
                <a:lnTo>
                  <a:pt x="200787" y="296771"/>
                </a:lnTo>
                <a:cubicBezTo>
                  <a:pt x="221710" y="233514"/>
                  <a:pt x="271585" y="182254"/>
                  <a:pt x="335836" y="156697"/>
                </a:cubicBezTo>
                <a:lnTo>
                  <a:pt x="416474" y="141388"/>
                </a:lnTo>
                <a:lnTo>
                  <a:pt x="428749" y="113779"/>
                </a:lnTo>
                <a:cubicBezTo>
                  <a:pt x="454486" y="72591"/>
                  <a:pt x="490930" y="39868"/>
                  <a:pt x="533764" y="20280"/>
                </a:cubicBezTo>
                <a:cubicBezTo>
                  <a:pt x="548042" y="13750"/>
                  <a:pt x="563030" y="8680"/>
                  <a:pt x="578568" y="5242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379136"/>
            <a:ext cx="18288000" cy="10666136"/>
            <a:chOff x="0" y="-57150"/>
            <a:chExt cx="4816593" cy="27664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0260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16593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-4" y="-375786"/>
            <a:ext cx="6468503" cy="1427591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8" name="Freeform 8"/>
          <p:cNvSpPr/>
          <p:nvPr/>
        </p:nvSpPr>
        <p:spPr>
          <a:xfrm>
            <a:off x="449789" y="8440724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2" y="0"/>
                </a:lnTo>
                <a:lnTo>
                  <a:pt x="1157822" y="1348263"/>
                </a:lnTo>
                <a:lnTo>
                  <a:pt x="0" y="1348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5400000">
            <a:off x="10243309" y="-543591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1" y="0"/>
                </a:lnTo>
                <a:lnTo>
                  <a:pt x="1157821" y="1348263"/>
                </a:lnTo>
                <a:lnTo>
                  <a:pt x="0" y="1348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8589083" y="4533814"/>
            <a:ext cx="6706317" cy="475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02. Parul Gautam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589083" y="5379451"/>
            <a:ext cx="6706317" cy="475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03.  Varanasi Vinaykumar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944199" y="1496683"/>
            <a:ext cx="7756042" cy="1377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7200" u="sng" dirty="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OUR TEAM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89083" y="3738061"/>
            <a:ext cx="6706317" cy="475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01.  Ganji Sindhu Priya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589083" y="6225088"/>
            <a:ext cx="6706317" cy="475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</a:rPr>
              <a:t>04.  Rohan Raj</a:t>
            </a:r>
          </a:p>
        </p:txBody>
      </p:sp>
      <p:sp>
        <p:nvSpPr>
          <p:cNvPr id="17" name="Freeform 17"/>
          <p:cNvSpPr/>
          <p:nvPr/>
        </p:nvSpPr>
        <p:spPr>
          <a:xfrm>
            <a:off x="16782727" y="310345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1" y="0"/>
                </a:lnTo>
                <a:lnTo>
                  <a:pt x="1157821" y="1348263"/>
                </a:lnTo>
                <a:lnTo>
                  <a:pt x="0" y="1348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6782727" y="8199019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1" y="0"/>
                </a:lnTo>
                <a:lnTo>
                  <a:pt x="1157821" y="1348263"/>
                </a:lnTo>
                <a:lnTo>
                  <a:pt x="0" y="134826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4EF699-2FBF-5AC2-A31B-479C66EE6CB8}"/>
              </a:ext>
            </a:extLst>
          </p:cNvPr>
          <p:cNvSpPr txBox="1"/>
          <p:nvPr/>
        </p:nvSpPr>
        <p:spPr>
          <a:xfrm>
            <a:off x="7266452" y="7150009"/>
            <a:ext cx="7135348" cy="1298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600" dirty="0">
                <a:solidFill>
                  <a:srgbClr val="FFFF00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Under the Guidance of </a:t>
            </a:r>
          </a:p>
          <a:p>
            <a:pPr algn="ctr">
              <a:lnSpc>
                <a:spcPts val="4759"/>
              </a:lnSpc>
            </a:pPr>
            <a:r>
              <a:rPr lang="en-US" sz="3600" b="1" dirty="0">
                <a:solidFill>
                  <a:srgbClr val="FFFF00"/>
                </a:solidFill>
                <a:latin typeface="Algerian" panose="04020705040A02060702" pitchFamily="82" charset="0"/>
                <a:ea typeface="Poppins"/>
                <a:cs typeface="Poppins"/>
                <a:sym typeface="Poppins"/>
              </a:rPr>
              <a:t>PAVITRA KANNAN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57CF26B-2CF9-C16C-33EC-D187C1635FF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156" y="1228676"/>
            <a:ext cx="7561641" cy="756164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0260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16593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64921" y="0"/>
            <a:ext cx="4573928" cy="10287000"/>
            <a:chOff x="0" y="0"/>
            <a:chExt cx="1204656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04656" cy="2709333"/>
            </a:xfrm>
            <a:custGeom>
              <a:avLst/>
              <a:gdLst/>
              <a:ahLst/>
              <a:cxnLst/>
              <a:rect l="l" t="t" r="r" b="b"/>
              <a:pathLst>
                <a:path w="1204656" h="2709333">
                  <a:moveTo>
                    <a:pt x="0" y="0"/>
                  </a:moveTo>
                  <a:lnTo>
                    <a:pt x="1204656" y="0"/>
                  </a:lnTo>
                  <a:lnTo>
                    <a:pt x="120465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8A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204656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680389" y="604676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2" y="0"/>
                </a:lnTo>
                <a:lnTo>
                  <a:pt x="1157822" y="1348264"/>
                </a:lnTo>
                <a:lnTo>
                  <a:pt x="0" y="13482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028700" y="2520315"/>
            <a:ext cx="5246370" cy="524637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11419" t="-39780" r="-8621" b="-40055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7264416" y="3199649"/>
            <a:ext cx="8444724" cy="4972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61223" lvl="1" indent="-380611" algn="l">
              <a:lnSpc>
                <a:spcPts val="4936"/>
              </a:lnSpc>
              <a:buFont typeface="Arial"/>
              <a:buChar char="•"/>
            </a:pPr>
            <a:r>
              <a:rPr lang="en-US" sz="3525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Introduction</a:t>
            </a:r>
          </a:p>
          <a:p>
            <a:pPr marL="761223" lvl="1" indent="-380611" algn="l">
              <a:lnSpc>
                <a:spcPts val="4936"/>
              </a:lnSpc>
              <a:buFont typeface="Arial"/>
              <a:buChar char="•"/>
            </a:pPr>
            <a:r>
              <a:rPr lang="en-US" sz="3525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Project Overview</a:t>
            </a:r>
          </a:p>
          <a:p>
            <a:pPr algn="l">
              <a:lnSpc>
                <a:spcPts val="4936"/>
              </a:lnSpc>
            </a:pPr>
            <a:r>
              <a:rPr lang="en-US" sz="3525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	  -&gt; Key Features</a:t>
            </a:r>
          </a:p>
          <a:p>
            <a:pPr algn="l">
              <a:lnSpc>
                <a:spcPts val="4936"/>
              </a:lnSpc>
            </a:pPr>
            <a:r>
              <a:rPr lang="en-US" sz="3525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	  -&gt; Tech Stack  </a:t>
            </a:r>
          </a:p>
          <a:p>
            <a:pPr algn="l">
              <a:lnSpc>
                <a:spcPts val="4936"/>
              </a:lnSpc>
            </a:pPr>
            <a:r>
              <a:rPr lang="en-US" sz="3525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         -&gt; Milestones</a:t>
            </a:r>
          </a:p>
          <a:p>
            <a:pPr marL="761223" lvl="1" indent="-380611" algn="l">
              <a:lnSpc>
                <a:spcPts val="4936"/>
              </a:lnSpc>
              <a:buFont typeface="Arial"/>
              <a:buChar char="•"/>
            </a:pPr>
            <a:r>
              <a:rPr lang="en-US" sz="3525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Conclusion</a:t>
            </a:r>
          </a:p>
          <a:p>
            <a:pPr algn="l">
              <a:lnSpc>
                <a:spcPts val="4936"/>
              </a:lnSpc>
            </a:pPr>
            <a:endParaRPr lang="en-US" sz="3525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algn="l">
              <a:lnSpc>
                <a:spcPts val="4936"/>
              </a:lnSpc>
            </a:pPr>
            <a:r>
              <a:rPr lang="en-US" sz="3525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 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264416" y="1121724"/>
            <a:ext cx="5860013" cy="13779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7200" u="sng" dirty="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OVERVIEW</a:t>
            </a:r>
          </a:p>
        </p:txBody>
      </p:sp>
      <p:sp>
        <p:nvSpPr>
          <p:cNvPr id="13" name="Freeform 13"/>
          <p:cNvSpPr/>
          <p:nvPr/>
        </p:nvSpPr>
        <p:spPr>
          <a:xfrm>
            <a:off x="16680389" y="8584168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2" y="0"/>
                </a:lnTo>
                <a:lnTo>
                  <a:pt x="1157822" y="1348264"/>
                </a:lnTo>
                <a:lnTo>
                  <a:pt x="0" y="13482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97" y="0"/>
            <a:ext cx="18509213" cy="10484449"/>
            <a:chOff x="0" y="0"/>
            <a:chExt cx="4874854" cy="27613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4854" cy="2761336"/>
            </a:xfrm>
            <a:custGeom>
              <a:avLst/>
              <a:gdLst/>
              <a:ahLst/>
              <a:cxnLst/>
              <a:rect l="l" t="t" r="r" b="b"/>
              <a:pathLst>
                <a:path w="4874854" h="2761336">
                  <a:moveTo>
                    <a:pt x="0" y="0"/>
                  </a:moveTo>
                  <a:lnTo>
                    <a:pt x="4874854" y="0"/>
                  </a:lnTo>
                  <a:lnTo>
                    <a:pt x="4874854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74854" cy="2818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424831" y="106142"/>
            <a:ext cx="9213147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u="sng" dirty="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INTRODUCTION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42920" y="1778127"/>
            <a:ext cx="8964768" cy="23265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dirty="0">
                <a:solidFill>
                  <a:srgbClr val="FFFF00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Project Overview:</a:t>
            </a:r>
          </a:p>
          <a:p>
            <a:pPr lvl="1"/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project focuses on analyzing customer behavior through segmentation and persona-based insights. It identifies Loyal Fans, Critics, and Silent Users to understand engagement levels, satisfaction, and feedback trends using Power BI and DAX.</a:t>
            </a:r>
            <a:endParaRPr lang="en-US" sz="2400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821684" y="4213156"/>
            <a:ext cx="8772571" cy="2652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dirty="0">
                <a:solidFill>
                  <a:srgbClr val="FFFF00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Core Functionalities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segmentation and persona classification using DAX Logic.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Interactive dashboard with multi-level filters for region, channel, and segment.</a:t>
            </a:r>
          </a:p>
          <a:p>
            <a:pPr lvl="1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storytelling to uncover satisfaction patterns and engagement frequency.</a:t>
            </a:r>
            <a:endParaRPr lang="en-IN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826681" y="7353300"/>
            <a:ext cx="8772571" cy="1913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dirty="0">
                <a:solidFill>
                  <a:srgbClr val="FFFF00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Outcomes</a:t>
            </a:r>
          </a:p>
          <a:p>
            <a:pPr lvl="1"/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analysis enabled a deeper understanding of customer satisfaction and loyalty patterns, helping identify key improvement areas and drive data-informed marketing strategies.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316524" y="0"/>
            <a:ext cx="4573928" cy="10385724"/>
            <a:chOff x="0" y="0"/>
            <a:chExt cx="1204656" cy="370276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04656" cy="3702761"/>
            </a:xfrm>
            <a:custGeom>
              <a:avLst/>
              <a:gdLst/>
              <a:ahLst/>
              <a:cxnLst/>
              <a:rect l="l" t="t" r="r" b="b"/>
              <a:pathLst>
                <a:path w="1204656" h="3702761">
                  <a:moveTo>
                    <a:pt x="0" y="0"/>
                  </a:moveTo>
                  <a:lnTo>
                    <a:pt x="1204656" y="0"/>
                  </a:lnTo>
                  <a:lnTo>
                    <a:pt x="1204656" y="3702761"/>
                  </a:lnTo>
                  <a:lnTo>
                    <a:pt x="0" y="3702761"/>
                  </a:lnTo>
                  <a:close/>
                </a:path>
              </a:pathLst>
            </a:custGeom>
            <a:solidFill>
              <a:srgbClr val="FF8A00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1204656" cy="37599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Freeform 18"/>
          <p:cNvSpPr/>
          <p:nvPr/>
        </p:nvSpPr>
        <p:spPr>
          <a:xfrm>
            <a:off x="16680389" y="354568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2" y="0"/>
                </a:lnTo>
                <a:lnTo>
                  <a:pt x="1157822" y="1348264"/>
                </a:lnTo>
                <a:lnTo>
                  <a:pt x="0" y="13482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6680389" y="8002804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2" y="0"/>
                </a:lnTo>
                <a:lnTo>
                  <a:pt x="1157822" y="1348264"/>
                </a:lnTo>
                <a:lnTo>
                  <a:pt x="0" y="134826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8">
            <a:extLst>
              <a:ext uri="{FF2B5EF4-FFF2-40B4-BE49-F238E27FC236}">
                <a16:creationId xmlns:a16="http://schemas.microsoft.com/office/drawing/2014/main" id="{A6D60C6A-71BA-1C2A-3E12-087937B0CBA0}"/>
              </a:ext>
            </a:extLst>
          </p:cNvPr>
          <p:cNvGrpSpPr/>
          <p:nvPr/>
        </p:nvGrpSpPr>
        <p:grpSpPr>
          <a:xfrm>
            <a:off x="592129" y="2259700"/>
            <a:ext cx="6022718" cy="5931800"/>
            <a:chOff x="0" y="0"/>
            <a:chExt cx="6350000" cy="6349975"/>
          </a:xfrm>
        </p:grpSpPr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33758A8E-6570-48EB-6641-475660AB4261}"/>
                </a:ext>
              </a:extLst>
            </p:cNvPr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3209" t="-10338" r="-5456" b="-8328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0607" y="-29825"/>
            <a:ext cx="18509213" cy="10484449"/>
            <a:chOff x="0" y="0"/>
            <a:chExt cx="4874854" cy="27613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4854" cy="2761336"/>
            </a:xfrm>
            <a:custGeom>
              <a:avLst/>
              <a:gdLst/>
              <a:ahLst/>
              <a:cxnLst/>
              <a:rect l="l" t="t" r="r" b="b"/>
              <a:pathLst>
                <a:path w="4874854" h="2761336">
                  <a:moveTo>
                    <a:pt x="0" y="0"/>
                  </a:moveTo>
                  <a:lnTo>
                    <a:pt x="4874854" y="0"/>
                  </a:lnTo>
                  <a:lnTo>
                    <a:pt x="4874854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74854" cy="2818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35668" y="-98726"/>
            <a:ext cx="3964932" cy="10484449"/>
            <a:chOff x="0" y="0"/>
            <a:chExt cx="1044262" cy="29604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44262" cy="2960478"/>
            </a:xfrm>
            <a:custGeom>
              <a:avLst/>
              <a:gdLst/>
              <a:ahLst/>
              <a:cxnLst/>
              <a:rect l="l" t="t" r="r" b="b"/>
              <a:pathLst>
                <a:path w="1044262" h="2960478">
                  <a:moveTo>
                    <a:pt x="0" y="0"/>
                  </a:moveTo>
                  <a:lnTo>
                    <a:pt x="1044262" y="0"/>
                  </a:lnTo>
                  <a:lnTo>
                    <a:pt x="1044262" y="2960478"/>
                  </a:lnTo>
                  <a:lnTo>
                    <a:pt x="0" y="2960478"/>
                  </a:lnTo>
                  <a:close/>
                </a:path>
              </a:pathLst>
            </a:custGeom>
            <a:solidFill>
              <a:srgbClr val="FF8A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044262" cy="30176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271155" y="849478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1" y="0"/>
                </a:lnTo>
                <a:lnTo>
                  <a:pt x="1157821" y="1348263"/>
                </a:lnTo>
                <a:lnTo>
                  <a:pt x="0" y="13482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87686" y="1544776"/>
            <a:ext cx="4263402" cy="7467600"/>
          </a:xfrm>
          <a:custGeom>
            <a:avLst/>
            <a:gdLst/>
            <a:ahLst/>
            <a:cxnLst/>
            <a:rect l="l" t="t" r="r" b="b"/>
            <a:pathLst>
              <a:path w="4574532" h="8223972">
                <a:moveTo>
                  <a:pt x="0" y="0"/>
                </a:moveTo>
                <a:lnTo>
                  <a:pt x="4574532" y="0"/>
                </a:lnTo>
                <a:lnTo>
                  <a:pt x="4574532" y="8223972"/>
                </a:lnTo>
                <a:lnTo>
                  <a:pt x="0" y="82239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912" r="-46253" b="-28711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6329429" y="1922070"/>
            <a:ext cx="8479935" cy="9262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38"/>
              </a:lnSpc>
            </a:pPr>
            <a:r>
              <a:rPr lang="en-US" sz="2670" b="1" dirty="0">
                <a:solidFill>
                  <a:srgbClr val="FFFF00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Key Features:</a:t>
            </a:r>
          </a:p>
          <a:p>
            <a:pPr algn="l">
              <a:lnSpc>
                <a:spcPts val="3738"/>
              </a:lnSpc>
            </a:pPr>
            <a:endParaRPr lang="en-US" sz="2670" b="1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863739" y="206252"/>
            <a:ext cx="10333804" cy="1347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7200" u="sng" dirty="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PROJECT OVERVIEW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F00A9C-F439-8EE8-8D19-E1F759B369F5}"/>
              </a:ext>
            </a:extLst>
          </p:cNvPr>
          <p:cNvSpPr txBox="1"/>
          <p:nvPr/>
        </p:nvSpPr>
        <p:spPr>
          <a:xfrm>
            <a:off x="6312319" y="2715697"/>
            <a:ext cx="938488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Designed a Customer Persona Model to classify users into Loyal Fans, Critics, and Silent users.</a:t>
            </a:r>
          </a:p>
          <a:p>
            <a:endParaRPr lang="en-IN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Implemented interactive Power BI visuals for real-time </a:t>
            </a:r>
            <a:r>
              <a:rPr lang="en-IN" sz="2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behavior</a:t>
            </a: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insights.</a:t>
            </a:r>
          </a:p>
          <a:p>
            <a:endParaRPr lang="en-IN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Built KPI cards, scatter plots, and maps for dynamic persona analysis.</a:t>
            </a:r>
          </a:p>
          <a:p>
            <a:endParaRPr lang="en-IN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Integrated filters for region, segment, and channel to enable detailed exploration.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3040"/>
            <a:ext cx="18509213" cy="10484449"/>
            <a:chOff x="0" y="0"/>
            <a:chExt cx="4874854" cy="27613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4854" cy="2761336"/>
            </a:xfrm>
            <a:custGeom>
              <a:avLst/>
              <a:gdLst/>
              <a:ahLst/>
              <a:cxnLst/>
              <a:rect l="l" t="t" r="r" b="b"/>
              <a:pathLst>
                <a:path w="4874854" h="2761336">
                  <a:moveTo>
                    <a:pt x="0" y="0"/>
                  </a:moveTo>
                  <a:lnTo>
                    <a:pt x="4874854" y="0"/>
                  </a:lnTo>
                  <a:lnTo>
                    <a:pt x="4874854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74854" cy="2818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454668" y="-98726"/>
            <a:ext cx="3964932" cy="10385726"/>
            <a:chOff x="0" y="0"/>
            <a:chExt cx="1044262" cy="29604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44262" cy="2960478"/>
            </a:xfrm>
            <a:custGeom>
              <a:avLst/>
              <a:gdLst/>
              <a:ahLst/>
              <a:cxnLst/>
              <a:rect l="l" t="t" r="r" b="b"/>
              <a:pathLst>
                <a:path w="1044262" h="2960478">
                  <a:moveTo>
                    <a:pt x="0" y="0"/>
                  </a:moveTo>
                  <a:lnTo>
                    <a:pt x="1044262" y="0"/>
                  </a:lnTo>
                  <a:lnTo>
                    <a:pt x="1044262" y="2960478"/>
                  </a:lnTo>
                  <a:lnTo>
                    <a:pt x="0" y="2960478"/>
                  </a:lnTo>
                  <a:close/>
                </a:path>
              </a:pathLst>
            </a:custGeom>
            <a:solidFill>
              <a:srgbClr val="FF8A0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1044262" cy="30176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271155" y="849478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1" y="0"/>
                </a:lnTo>
                <a:lnTo>
                  <a:pt x="1157821" y="1348263"/>
                </a:lnTo>
                <a:lnTo>
                  <a:pt x="0" y="13482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632601" y="359507"/>
            <a:ext cx="13886581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IN" sz="7200" u="sng" dirty="0">
                <a:solidFill>
                  <a:schemeClr val="bg1"/>
                </a:solidFill>
              </a:rPr>
              <a:t>TECH STACK</a:t>
            </a:r>
          </a:p>
        </p:txBody>
      </p:sp>
      <p:sp>
        <p:nvSpPr>
          <p:cNvPr id="12" name="Freeform 12"/>
          <p:cNvSpPr/>
          <p:nvPr/>
        </p:nvSpPr>
        <p:spPr>
          <a:xfrm>
            <a:off x="16271155" y="7749340"/>
            <a:ext cx="1157821" cy="1348263"/>
          </a:xfrm>
          <a:custGeom>
            <a:avLst/>
            <a:gdLst/>
            <a:ahLst/>
            <a:cxnLst/>
            <a:rect l="l" t="t" r="r" b="b"/>
            <a:pathLst>
              <a:path w="1157821" h="1348263">
                <a:moveTo>
                  <a:pt x="0" y="0"/>
                </a:moveTo>
                <a:lnTo>
                  <a:pt x="1157821" y="0"/>
                </a:lnTo>
                <a:lnTo>
                  <a:pt x="1157821" y="1348263"/>
                </a:lnTo>
                <a:lnTo>
                  <a:pt x="0" y="13482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7B449BF-DD62-A3E7-F17B-0B71FBFF9D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68" y="1890722"/>
            <a:ext cx="6723088" cy="668177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DC95AF-E15D-1E67-2D16-3A3070D8E8CF}"/>
              </a:ext>
            </a:extLst>
          </p:cNvPr>
          <p:cNvSpPr txBox="1"/>
          <p:nvPr/>
        </p:nvSpPr>
        <p:spPr>
          <a:xfrm>
            <a:off x="6553200" y="2658553"/>
            <a:ext cx="8474456" cy="57333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800" b="1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Power BI: 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Primary tool for developing interactive dashboards to visualize sentiment trends and insights across regions, channels, products, and customer segments.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800" b="1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DAX (Data Analysis Expressions): 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Used to calculate sentiment KPIs (% Positive, % Negative, % Neutral) and derive measures for trend analysis and comparisons.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800" b="1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Microsoft Excel: 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Utilized for data cleaning, preprocessing, and formatting to ensure seamless integration with Power BI.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21213" y="0"/>
            <a:ext cx="18509213" cy="10484449"/>
            <a:chOff x="0" y="0"/>
            <a:chExt cx="4874854" cy="27613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4854" cy="2761336"/>
            </a:xfrm>
            <a:custGeom>
              <a:avLst/>
              <a:gdLst/>
              <a:ahLst/>
              <a:cxnLst/>
              <a:rect l="l" t="t" r="r" b="b"/>
              <a:pathLst>
                <a:path w="4874854" h="2761336">
                  <a:moveTo>
                    <a:pt x="0" y="0"/>
                  </a:moveTo>
                  <a:lnTo>
                    <a:pt x="4874854" y="0"/>
                  </a:lnTo>
                  <a:lnTo>
                    <a:pt x="4874854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74854" cy="28184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73451" y="1976083"/>
            <a:ext cx="2698427" cy="2698416"/>
            <a:chOff x="0" y="0"/>
            <a:chExt cx="6350000" cy="63499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3209" t="-10338" r="-5456" b="-8328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269245" y="-2187399"/>
            <a:ext cx="3038994" cy="1427591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grpSp>
        <p:nvGrpSpPr>
          <p:cNvPr id="13" name="Group 13"/>
          <p:cNvGrpSpPr/>
          <p:nvPr/>
        </p:nvGrpSpPr>
        <p:grpSpPr>
          <a:xfrm>
            <a:off x="4303163" y="1976083"/>
            <a:ext cx="2698427" cy="2698416"/>
            <a:chOff x="0" y="0"/>
            <a:chExt cx="6350000" cy="634997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r="-12061" b="-12061"/>
              </a:stretch>
            </a:blipFill>
          </p:spPr>
        </p:sp>
      </p:grpSp>
      <p:grpSp>
        <p:nvGrpSpPr>
          <p:cNvPr id="15" name="Group 15"/>
          <p:cNvGrpSpPr/>
          <p:nvPr/>
        </p:nvGrpSpPr>
        <p:grpSpPr>
          <a:xfrm>
            <a:off x="7732874" y="1976083"/>
            <a:ext cx="2698427" cy="2698416"/>
            <a:chOff x="0" y="0"/>
            <a:chExt cx="6350000" cy="6349975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t="-25047" b="-25047"/>
              </a:stretch>
            </a:blipFill>
          </p:spPr>
        </p:sp>
      </p:grpSp>
      <p:grpSp>
        <p:nvGrpSpPr>
          <p:cNvPr id="17" name="Group 17"/>
          <p:cNvGrpSpPr/>
          <p:nvPr/>
        </p:nvGrpSpPr>
        <p:grpSpPr>
          <a:xfrm>
            <a:off x="11164726" y="1976083"/>
            <a:ext cx="2698427" cy="2698416"/>
            <a:chOff x="0" y="0"/>
            <a:chExt cx="6350000" cy="63499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t="-12811" b="-20522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14596578" y="1976083"/>
            <a:ext cx="2698427" cy="2698416"/>
            <a:chOff x="0" y="0"/>
            <a:chExt cx="6350000" cy="634997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t="-136" b="-136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4160094" y="4737371"/>
            <a:ext cx="2841495" cy="643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20"/>
              </a:lnSpc>
            </a:pPr>
            <a:r>
              <a:rPr lang="en-US" sz="3728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801917" y="4737371"/>
            <a:ext cx="2841495" cy="643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20"/>
              </a:lnSpc>
            </a:pPr>
            <a:r>
              <a:rPr lang="en-US" sz="3728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847565" y="4783719"/>
            <a:ext cx="2841495" cy="643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20"/>
              </a:lnSpc>
            </a:pPr>
            <a:r>
              <a:rPr lang="en-US" sz="3728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790841" y="412715"/>
            <a:ext cx="6706317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7200" u="sng" dirty="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MILESTONES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73451" y="5805764"/>
            <a:ext cx="2698427" cy="274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Data Collection &amp; Cleaning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Gathered dataset and ensured accuracy through preprocessing.</a:t>
            </a:r>
          </a:p>
          <a:p>
            <a:pPr algn="ctr">
              <a:lnSpc>
                <a:spcPts val="2940"/>
              </a:lnSpc>
            </a:pPr>
            <a:endParaRPr lang="en-US" sz="21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1093192" y="4737371"/>
            <a:ext cx="2841495" cy="643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20"/>
              </a:lnSpc>
            </a:pPr>
            <a:r>
              <a:rPr lang="en-US" sz="3728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4525044" y="4737371"/>
            <a:ext cx="2841495" cy="643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20"/>
              </a:lnSpc>
            </a:pPr>
            <a:r>
              <a:rPr lang="en-US" sz="3728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05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4303163" y="5805764"/>
            <a:ext cx="2698427" cy="2370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Feature Engineering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Created measures and customer segments (New, Regular, Loyal).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7732874" y="5805764"/>
            <a:ext cx="2698427" cy="274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Sales &amp; Product Dashboard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Built interactive dashboards for sales and product insights.</a:t>
            </a:r>
          </a:p>
          <a:p>
            <a:pPr algn="ctr">
              <a:lnSpc>
                <a:spcPts val="2940"/>
              </a:lnSpc>
            </a:pPr>
            <a:endParaRPr lang="en-US" sz="21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1164726" y="5805764"/>
            <a:ext cx="2698427" cy="318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Customer Insights Dashboard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Analyzed customer demographics, segmentation, and loyalty.</a:t>
            </a:r>
          </a:p>
          <a:p>
            <a:pPr algn="ctr">
              <a:lnSpc>
                <a:spcPts val="2940"/>
              </a:lnSpc>
            </a:pPr>
            <a:endParaRPr lang="en-US" sz="21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4596578" y="5707933"/>
            <a:ext cx="2698427" cy="2808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Trends &amp; Recommendations</a:t>
            </a:r>
          </a:p>
          <a:p>
            <a:pPr algn="ctr">
              <a:lnSpc>
                <a:spcPts val="2940"/>
              </a:lnSpc>
            </a:pPr>
            <a:r>
              <a:rPr lang="en-US" sz="21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Identified key trends and suggested strategic improvements.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509213" cy="10484449"/>
            <a:chOff x="0" y="0"/>
            <a:chExt cx="4874854" cy="27613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74854" cy="2761336"/>
            </a:xfrm>
            <a:custGeom>
              <a:avLst/>
              <a:gdLst/>
              <a:ahLst/>
              <a:cxnLst/>
              <a:rect l="l" t="t" r="r" b="b"/>
              <a:pathLst>
                <a:path w="4874854" h="2761336">
                  <a:moveTo>
                    <a:pt x="0" y="0"/>
                  </a:moveTo>
                  <a:lnTo>
                    <a:pt x="4874854" y="0"/>
                  </a:lnTo>
                  <a:lnTo>
                    <a:pt x="4874854" y="2761336"/>
                  </a:lnTo>
                  <a:lnTo>
                    <a:pt x="0" y="2761336"/>
                  </a:lnTo>
                  <a:close/>
                </a:path>
              </a:pathLst>
            </a:custGeom>
            <a:solidFill>
              <a:srgbClr val="50260E"/>
            </a:solidFill>
            <a:ln>
              <a:solidFill>
                <a:schemeClr val="accent3">
                  <a:lumMod val="75000"/>
                </a:schemeClr>
              </a:solidFill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74854" cy="2818486"/>
            </a:xfrm>
            <a:prstGeom prst="rect">
              <a:avLst/>
            </a:prstGeom>
            <a:ln>
              <a:solidFill>
                <a:schemeClr val="accent3">
                  <a:lumMod val="75000"/>
                </a:schemeClr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7BFCA49-A9C5-4703-9D27-E0342085CF0A}"/>
              </a:ext>
            </a:extLst>
          </p:cNvPr>
          <p:cNvSpPr txBox="1"/>
          <p:nvPr/>
        </p:nvSpPr>
        <p:spPr>
          <a:xfrm>
            <a:off x="2106401" y="105486"/>
            <a:ext cx="140076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u="sng" dirty="0">
                <a:solidFill>
                  <a:srgbClr val="FFFFFF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DAX Measures for Customer Segmentation &amp; Persona Classification</a:t>
            </a:r>
          </a:p>
        </p:txBody>
      </p:sp>
      <p:grpSp>
        <p:nvGrpSpPr>
          <p:cNvPr id="6" name="Group 3">
            <a:extLst>
              <a:ext uri="{FF2B5EF4-FFF2-40B4-BE49-F238E27FC236}">
                <a16:creationId xmlns:a16="http://schemas.microsoft.com/office/drawing/2014/main" id="{7DC3BF72-33E4-5389-1D01-7A2208F09D2B}"/>
              </a:ext>
            </a:extLst>
          </p:cNvPr>
          <p:cNvGrpSpPr/>
          <p:nvPr/>
        </p:nvGrpSpPr>
        <p:grpSpPr>
          <a:xfrm>
            <a:off x="685800" y="4152900"/>
            <a:ext cx="4953000" cy="4724399"/>
            <a:chOff x="4067944" y="1729492"/>
            <a:chExt cx="2842730" cy="2542719"/>
          </a:xfrm>
        </p:grpSpPr>
        <p:sp>
          <p:nvSpPr>
            <p:cNvPr id="7" name="Rectangle 5">
              <a:extLst>
                <a:ext uri="{FF2B5EF4-FFF2-40B4-BE49-F238E27FC236}">
                  <a16:creationId xmlns:a16="http://schemas.microsoft.com/office/drawing/2014/main" id="{DA3F1C48-55DA-1417-2ACF-10FFD9B32661}"/>
                </a:ext>
              </a:extLst>
            </p:cNvPr>
            <p:cNvSpPr/>
            <p:nvPr/>
          </p:nvSpPr>
          <p:spPr>
            <a:xfrm>
              <a:off x="5107486" y="3171601"/>
              <a:ext cx="431538" cy="1100610"/>
            </a:xfrm>
            <a:custGeom>
              <a:avLst/>
              <a:gdLst/>
              <a:ahLst/>
              <a:cxnLst/>
              <a:rect l="l" t="t" r="r" b="b"/>
              <a:pathLst>
                <a:path w="431538" h="1100610">
                  <a:moveTo>
                    <a:pt x="325049" y="0"/>
                  </a:moveTo>
                  <a:lnTo>
                    <a:pt x="405629" y="0"/>
                  </a:lnTo>
                  <a:lnTo>
                    <a:pt x="405629" y="679366"/>
                  </a:lnTo>
                  <a:lnTo>
                    <a:pt x="431538" y="679366"/>
                  </a:lnTo>
                  <a:lnTo>
                    <a:pt x="431538" y="889989"/>
                  </a:lnTo>
                  <a:cubicBezTo>
                    <a:pt x="431538" y="1005117"/>
                    <a:pt x="337216" y="1098914"/>
                    <a:pt x="219759" y="1100588"/>
                  </a:cubicBezTo>
                  <a:cubicBezTo>
                    <a:pt x="102679" y="1102258"/>
                    <a:pt x="5861" y="1011778"/>
                    <a:pt x="1966" y="897219"/>
                  </a:cubicBezTo>
                  <a:lnTo>
                    <a:pt x="1729" y="897219"/>
                  </a:lnTo>
                  <a:cubicBezTo>
                    <a:pt x="-2692" y="853532"/>
                    <a:pt x="-4534" y="768627"/>
                    <a:pt x="73482" y="766158"/>
                  </a:cubicBezTo>
                  <a:cubicBezTo>
                    <a:pt x="142235" y="769050"/>
                    <a:pt x="130008" y="846117"/>
                    <a:pt x="136029" y="892828"/>
                  </a:cubicBezTo>
                  <a:cubicBezTo>
                    <a:pt x="137491" y="935825"/>
                    <a:pt x="173850" y="969763"/>
                    <a:pt x="217808" y="969137"/>
                  </a:cubicBezTo>
                  <a:cubicBezTo>
                    <a:pt x="261951" y="968508"/>
                    <a:pt x="297399" y="933257"/>
                    <a:pt x="297399" y="889989"/>
                  </a:cubicBezTo>
                  <a:lnTo>
                    <a:pt x="297238" y="889989"/>
                  </a:lnTo>
                  <a:lnTo>
                    <a:pt x="297238" y="679366"/>
                  </a:lnTo>
                  <a:lnTo>
                    <a:pt x="325049" y="67936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" name="Isosceles Triangle 2">
              <a:extLst>
                <a:ext uri="{FF2B5EF4-FFF2-40B4-BE49-F238E27FC236}">
                  <a16:creationId xmlns:a16="http://schemas.microsoft.com/office/drawing/2014/main" id="{C2A458EA-9038-CBE3-3C17-76CD47AF894F}"/>
                </a:ext>
              </a:extLst>
            </p:cNvPr>
            <p:cNvSpPr>
              <a:spLocks/>
            </p:cNvSpPr>
            <p:nvPr/>
          </p:nvSpPr>
          <p:spPr>
            <a:xfrm>
              <a:off x="4067944" y="2049924"/>
              <a:ext cx="1404689" cy="1113152"/>
            </a:xfrm>
            <a:custGeom>
              <a:avLst/>
              <a:gdLst/>
              <a:ahLst/>
              <a:cxnLst/>
              <a:rect l="l" t="t" r="r" b="b"/>
              <a:pathLst>
                <a:path w="1404688" h="1506961">
                  <a:moveTo>
                    <a:pt x="1404688" y="4810"/>
                  </a:moveTo>
                  <a:lnTo>
                    <a:pt x="1404665" y="16978"/>
                  </a:lnTo>
                  <a:cubicBezTo>
                    <a:pt x="1397224" y="21106"/>
                    <a:pt x="1389769" y="25489"/>
                    <a:pt x="1382721" y="30791"/>
                  </a:cubicBezTo>
                  <a:cubicBezTo>
                    <a:pt x="1389889" y="22136"/>
                    <a:pt x="1397249" y="13509"/>
                    <a:pt x="1404688" y="4810"/>
                  </a:cubicBezTo>
                  <a:close/>
                  <a:moveTo>
                    <a:pt x="1344394" y="0"/>
                  </a:moveTo>
                  <a:cubicBezTo>
                    <a:pt x="904952" y="512743"/>
                    <a:pt x="708468" y="715213"/>
                    <a:pt x="671501" y="1506961"/>
                  </a:cubicBezTo>
                  <a:cubicBezTo>
                    <a:pt x="492616" y="1354936"/>
                    <a:pt x="277608" y="1339482"/>
                    <a:pt x="0" y="1506961"/>
                  </a:cubicBezTo>
                  <a:cubicBezTo>
                    <a:pt x="108644" y="686351"/>
                    <a:pt x="622220" y="192851"/>
                    <a:pt x="13443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" name="Isosceles Triangle 2">
              <a:extLst>
                <a:ext uri="{FF2B5EF4-FFF2-40B4-BE49-F238E27FC236}">
                  <a16:creationId xmlns:a16="http://schemas.microsoft.com/office/drawing/2014/main" id="{1CA39BDD-DAB3-B07F-3839-0F4EF61229A4}"/>
                </a:ext>
              </a:extLst>
            </p:cNvPr>
            <p:cNvSpPr>
              <a:spLocks/>
            </p:cNvSpPr>
            <p:nvPr/>
          </p:nvSpPr>
          <p:spPr>
            <a:xfrm>
              <a:off x="4770288" y="2066903"/>
              <a:ext cx="674396" cy="1100611"/>
            </a:xfrm>
            <a:custGeom>
              <a:avLst/>
              <a:gdLst/>
              <a:ahLst/>
              <a:cxnLst/>
              <a:rect l="l" t="t" r="r" b="b"/>
              <a:pathLst>
                <a:path w="674396" h="1489982">
                  <a:moveTo>
                    <a:pt x="674396" y="0"/>
                  </a:moveTo>
                  <a:cubicBezTo>
                    <a:pt x="673430" y="495135"/>
                    <a:pt x="672466" y="994925"/>
                    <a:pt x="671501" y="1489982"/>
                  </a:cubicBezTo>
                  <a:cubicBezTo>
                    <a:pt x="461701" y="1371449"/>
                    <a:pt x="298216" y="1335384"/>
                    <a:pt x="0" y="1489982"/>
                  </a:cubicBezTo>
                  <a:cubicBezTo>
                    <a:pt x="47361" y="819485"/>
                    <a:pt x="192229" y="554557"/>
                    <a:pt x="652452" y="13813"/>
                  </a:cubicBezTo>
                  <a:cubicBezTo>
                    <a:pt x="659500" y="8511"/>
                    <a:pt x="666955" y="4128"/>
                    <a:pt x="674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Isosceles Triangle 2">
              <a:extLst>
                <a:ext uri="{FF2B5EF4-FFF2-40B4-BE49-F238E27FC236}">
                  <a16:creationId xmlns:a16="http://schemas.microsoft.com/office/drawing/2014/main" id="{4BAE913F-C704-7D66-3DB1-6242F894E846}"/>
                </a:ext>
              </a:extLst>
            </p:cNvPr>
            <p:cNvSpPr>
              <a:spLocks/>
            </p:cNvSpPr>
            <p:nvPr/>
          </p:nvSpPr>
          <p:spPr>
            <a:xfrm flipH="1">
              <a:off x="5505985" y="2049924"/>
              <a:ext cx="1404689" cy="1113152"/>
            </a:xfrm>
            <a:custGeom>
              <a:avLst/>
              <a:gdLst/>
              <a:ahLst/>
              <a:cxnLst/>
              <a:rect l="l" t="t" r="r" b="b"/>
              <a:pathLst>
                <a:path w="1404688" h="1506961">
                  <a:moveTo>
                    <a:pt x="1404688" y="4810"/>
                  </a:moveTo>
                  <a:lnTo>
                    <a:pt x="1404665" y="16978"/>
                  </a:lnTo>
                  <a:cubicBezTo>
                    <a:pt x="1397224" y="21106"/>
                    <a:pt x="1389769" y="25489"/>
                    <a:pt x="1382721" y="30791"/>
                  </a:cubicBezTo>
                  <a:cubicBezTo>
                    <a:pt x="1389889" y="22136"/>
                    <a:pt x="1397249" y="13509"/>
                    <a:pt x="1404688" y="4810"/>
                  </a:cubicBezTo>
                  <a:close/>
                  <a:moveTo>
                    <a:pt x="1344394" y="0"/>
                  </a:moveTo>
                  <a:cubicBezTo>
                    <a:pt x="904952" y="512743"/>
                    <a:pt x="708468" y="715213"/>
                    <a:pt x="671501" y="1506961"/>
                  </a:cubicBezTo>
                  <a:cubicBezTo>
                    <a:pt x="492616" y="1354936"/>
                    <a:pt x="277608" y="1339482"/>
                    <a:pt x="0" y="1506961"/>
                  </a:cubicBezTo>
                  <a:cubicBezTo>
                    <a:pt x="108644" y="686351"/>
                    <a:pt x="622220" y="192851"/>
                    <a:pt x="1344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1" name="Isosceles Triangle 2">
              <a:extLst>
                <a:ext uri="{FF2B5EF4-FFF2-40B4-BE49-F238E27FC236}">
                  <a16:creationId xmlns:a16="http://schemas.microsoft.com/office/drawing/2014/main" id="{2C9B8EB8-61DA-54B3-EC7A-CEE86A5E969A}"/>
                </a:ext>
              </a:extLst>
            </p:cNvPr>
            <p:cNvSpPr>
              <a:spLocks/>
            </p:cNvSpPr>
            <p:nvPr/>
          </p:nvSpPr>
          <p:spPr>
            <a:xfrm flipH="1">
              <a:off x="5489308" y="2066903"/>
              <a:ext cx="674396" cy="1100611"/>
            </a:xfrm>
            <a:custGeom>
              <a:avLst/>
              <a:gdLst/>
              <a:ahLst/>
              <a:cxnLst/>
              <a:rect l="l" t="t" r="r" b="b"/>
              <a:pathLst>
                <a:path w="674396" h="1489982">
                  <a:moveTo>
                    <a:pt x="674396" y="0"/>
                  </a:moveTo>
                  <a:cubicBezTo>
                    <a:pt x="673430" y="495135"/>
                    <a:pt x="672466" y="994925"/>
                    <a:pt x="671501" y="1489982"/>
                  </a:cubicBezTo>
                  <a:cubicBezTo>
                    <a:pt x="461701" y="1371449"/>
                    <a:pt x="298216" y="1335384"/>
                    <a:pt x="0" y="1489982"/>
                  </a:cubicBezTo>
                  <a:cubicBezTo>
                    <a:pt x="47361" y="819485"/>
                    <a:pt x="192229" y="554557"/>
                    <a:pt x="652452" y="13813"/>
                  </a:cubicBezTo>
                  <a:cubicBezTo>
                    <a:pt x="659500" y="8511"/>
                    <a:pt x="666955" y="4128"/>
                    <a:pt x="6743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8" name="Trapezoid 9">
              <a:extLst>
                <a:ext uri="{FF2B5EF4-FFF2-40B4-BE49-F238E27FC236}">
                  <a16:creationId xmlns:a16="http://schemas.microsoft.com/office/drawing/2014/main" id="{28EF609D-9018-E2E6-3E9F-F81E9BA3E42C}"/>
                </a:ext>
              </a:extLst>
            </p:cNvPr>
            <p:cNvSpPr/>
            <p:nvPr/>
          </p:nvSpPr>
          <p:spPr>
            <a:xfrm>
              <a:off x="5417961" y="1729492"/>
              <a:ext cx="114963" cy="305802"/>
            </a:xfrm>
            <a:prstGeom prst="trapezoid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4">
            <a:extLst>
              <a:ext uri="{FF2B5EF4-FFF2-40B4-BE49-F238E27FC236}">
                <a16:creationId xmlns:a16="http://schemas.microsoft.com/office/drawing/2014/main" id="{8B634E0E-6849-D934-B5E1-CBFFCAE835E0}"/>
              </a:ext>
            </a:extLst>
          </p:cNvPr>
          <p:cNvGrpSpPr/>
          <p:nvPr/>
        </p:nvGrpSpPr>
        <p:grpSpPr>
          <a:xfrm>
            <a:off x="3507676" y="3556083"/>
            <a:ext cx="974451" cy="848309"/>
            <a:chOff x="4079225" y="4910219"/>
            <a:chExt cx="1447811" cy="1243973"/>
          </a:xfrm>
          <a:solidFill>
            <a:srgbClr val="FFC000"/>
          </a:solidFill>
        </p:grpSpPr>
        <p:sp>
          <p:nvSpPr>
            <p:cNvPr id="20" name="자유형: 도형 15">
              <a:extLst>
                <a:ext uri="{FF2B5EF4-FFF2-40B4-BE49-F238E27FC236}">
                  <a16:creationId xmlns:a16="http://schemas.microsoft.com/office/drawing/2014/main" id="{41AAB905-4D0D-84C3-786B-714ADB93CD82}"/>
                </a:ext>
              </a:extLst>
            </p:cNvPr>
            <p:cNvSpPr/>
            <p:nvPr/>
          </p:nvSpPr>
          <p:spPr>
            <a:xfrm>
              <a:off x="4137789" y="5465783"/>
              <a:ext cx="1330682" cy="183152"/>
            </a:xfrm>
            <a:custGeom>
              <a:avLst/>
              <a:gdLst>
                <a:gd name="connsiteX0" fmla="*/ 344232 w 1330682"/>
                <a:gd name="connsiteY0" fmla="*/ 0 h 183152"/>
                <a:gd name="connsiteX1" fmla="*/ 451272 w 1330682"/>
                <a:gd name="connsiteY1" fmla="*/ 47010 h 183152"/>
                <a:gd name="connsiteX2" fmla="*/ 473967 w 1330682"/>
                <a:gd name="connsiteY2" fmla="*/ 79915 h 183152"/>
                <a:gd name="connsiteX3" fmla="*/ 474054 w 1330682"/>
                <a:gd name="connsiteY3" fmla="*/ 79871 h 183152"/>
                <a:gd name="connsiteX4" fmla="*/ 558251 w 1330682"/>
                <a:gd name="connsiteY4" fmla="*/ 131885 h 183152"/>
                <a:gd name="connsiteX5" fmla="*/ 642487 w 1330682"/>
                <a:gd name="connsiteY5" fmla="*/ 79934 h 183152"/>
                <a:gd name="connsiteX6" fmla="*/ 642553 w 1330682"/>
                <a:gd name="connsiteY6" fmla="*/ 79967 h 183152"/>
                <a:gd name="connsiteX7" fmla="*/ 665376 w 1330682"/>
                <a:gd name="connsiteY7" fmla="*/ 46931 h 183152"/>
                <a:gd name="connsiteX8" fmla="*/ 772450 w 1330682"/>
                <a:gd name="connsiteY8" fmla="*/ 0 h 183152"/>
                <a:gd name="connsiteX9" fmla="*/ 879490 w 1330682"/>
                <a:gd name="connsiteY9" fmla="*/ 47010 h 183152"/>
                <a:gd name="connsiteX10" fmla="*/ 902185 w 1330682"/>
                <a:gd name="connsiteY10" fmla="*/ 79915 h 183152"/>
                <a:gd name="connsiteX11" fmla="*/ 902272 w 1330682"/>
                <a:gd name="connsiteY11" fmla="*/ 79871 h 183152"/>
                <a:gd name="connsiteX12" fmla="*/ 986469 w 1330682"/>
                <a:gd name="connsiteY12" fmla="*/ 131885 h 183152"/>
                <a:gd name="connsiteX13" fmla="*/ 1070705 w 1330682"/>
                <a:gd name="connsiteY13" fmla="*/ 79934 h 183152"/>
                <a:gd name="connsiteX14" fmla="*/ 1070771 w 1330682"/>
                <a:gd name="connsiteY14" fmla="*/ 79967 h 183152"/>
                <a:gd name="connsiteX15" fmla="*/ 1093594 w 1330682"/>
                <a:gd name="connsiteY15" fmla="*/ 46931 h 183152"/>
                <a:gd name="connsiteX16" fmla="*/ 1200668 w 1330682"/>
                <a:gd name="connsiteY16" fmla="*/ 0 h 183152"/>
                <a:gd name="connsiteX17" fmla="*/ 1330682 w 1330682"/>
                <a:gd name="connsiteY17" fmla="*/ 80319 h 183152"/>
                <a:gd name="connsiteX18" fmla="*/ 1284846 w 1330682"/>
                <a:gd name="connsiteY18" fmla="*/ 103281 h 183152"/>
                <a:gd name="connsiteX19" fmla="*/ 1200649 w 1330682"/>
                <a:gd name="connsiteY19" fmla="*/ 51267 h 183152"/>
                <a:gd name="connsiteX20" fmla="*/ 1116413 w 1330682"/>
                <a:gd name="connsiteY20" fmla="*/ 103218 h 183152"/>
                <a:gd name="connsiteX21" fmla="*/ 1116348 w 1330682"/>
                <a:gd name="connsiteY21" fmla="*/ 103185 h 183152"/>
                <a:gd name="connsiteX22" fmla="*/ 1093525 w 1330682"/>
                <a:gd name="connsiteY22" fmla="*/ 136222 h 183152"/>
                <a:gd name="connsiteX23" fmla="*/ 986450 w 1330682"/>
                <a:gd name="connsiteY23" fmla="*/ 183152 h 183152"/>
                <a:gd name="connsiteX24" fmla="*/ 879411 w 1330682"/>
                <a:gd name="connsiteY24" fmla="*/ 136142 h 183152"/>
                <a:gd name="connsiteX25" fmla="*/ 856715 w 1330682"/>
                <a:gd name="connsiteY25" fmla="*/ 103238 h 183152"/>
                <a:gd name="connsiteX26" fmla="*/ 856628 w 1330682"/>
                <a:gd name="connsiteY26" fmla="*/ 103281 h 183152"/>
                <a:gd name="connsiteX27" fmla="*/ 772431 w 1330682"/>
                <a:gd name="connsiteY27" fmla="*/ 51267 h 183152"/>
                <a:gd name="connsiteX28" fmla="*/ 688195 w 1330682"/>
                <a:gd name="connsiteY28" fmla="*/ 103218 h 183152"/>
                <a:gd name="connsiteX29" fmla="*/ 688130 w 1330682"/>
                <a:gd name="connsiteY29" fmla="*/ 103185 h 183152"/>
                <a:gd name="connsiteX30" fmla="*/ 665307 w 1330682"/>
                <a:gd name="connsiteY30" fmla="*/ 136222 h 183152"/>
                <a:gd name="connsiteX31" fmla="*/ 558232 w 1330682"/>
                <a:gd name="connsiteY31" fmla="*/ 183152 h 183152"/>
                <a:gd name="connsiteX32" fmla="*/ 451193 w 1330682"/>
                <a:gd name="connsiteY32" fmla="*/ 136142 h 183152"/>
                <a:gd name="connsiteX33" fmla="*/ 428497 w 1330682"/>
                <a:gd name="connsiteY33" fmla="*/ 103238 h 183152"/>
                <a:gd name="connsiteX34" fmla="*/ 428410 w 1330682"/>
                <a:gd name="connsiteY34" fmla="*/ 103281 h 183152"/>
                <a:gd name="connsiteX35" fmla="*/ 344213 w 1330682"/>
                <a:gd name="connsiteY35" fmla="*/ 51267 h 183152"/>
                <a:gd name="connsiteX36" fmla="*/ 259977 w 1330682"/>
                <a:gd name="connsiteY36" fmla="*/ 103218 h 183152"/>
                <a:gd name="connsiteX37" fmla="*/ 259912 w 1330682"/>
                <a:gd name="connsiteY37" fmla="*/ 103185 h 183152"/>
                <a:gd name="connsiteX38" fmla="*/ 237089 w 1330682"/>
                <a:gd name="connsiteY38" fmla="*/ 136222 h 183152"/>
                <a:gd name="connsiteX39" fmla="*/ 130014 w 1330682"/>
                <a:gd name="connsiteY39" fmla="*/ 183152 h 183152"/>
                <a:gd name="connsiteX40" fmla="*/ 0 w 1330682"/>
                <a:gd name="connsiteY40" fmla="*/ 102833 h 183152"/>
                <a:gd name="connsiteX41" fmla="*/ 45836 w 1330682"/>
                <a:gd name="connsiteY41" fmla="*/ 79871 h 183152"/>
                <a:gd name="connsiteX42" fmla="*/ 130033 w 1330682"/>
                <a:gd name="connsiteY42" fmla="*/ 131885 h 183152"/>
                <a:gd name="connsiteX43" fmla="*/ 214269 w 1330682"/>
                <a:gd name="connsiteY43" fmla="*/ 79934 h 183152"/>
                <a:gd name="connsiteX44" fmla="*/ 214335 w 1330682"/>
                <a:gd name="connsiteY44" fmla="*/ 79967 h 183152"/>
                <a:gd name="connsiteX45" fmla="*/ 237158 w 1330682"/>
                <a:gd name="connsiteY45" fmla="*/ 46931 h 183152"/>
                <a:gd name="connsiteX46" fmla="*/ 344232 w 1330682"/>
                <a:gd name="connsiteY46" fmla="*/ 0 h 183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330682" h="183152">
                  <a:moveTo>
                    <a:pt x="344232" y="0"/>
                  </a:moveTo>
                  <a:cubicBezTo>
                    <a:pt x="385515" y="16"/>
                    <a:pt x="424139" y="17505"/>
                    <a:pt x="451272" y="47010"/>
                  </a:cubicBezTo>
                  <a:lnTo>
                    <a:pt x="473967" y="79915"/>
                  </a:lnTo>
                  <a:lnTo>
                    <a:pt x="474054" y="79871"/>
                  </a:lnTo>
                  <a:cubicBezTo>
                    <a:pt x="490019" y="111741"/>
                    <a:pt x="522605" y="131872"/>
                    <a:pt x="558251" y="131885"/>
                  </a:cubicBezTo>
                  <a:cubicBezTo>
                    <a:pt x="593897" y="131898"/>
                    <a:pt x="626498" y="111792"/>
                    <a:pt x="642487" y="79934"/>
                  </a:cubicBezTo>
                  <a:lnTo>
                    <a:pt x="642553" y="79967"/>
                  </a:lnTo>
                  <a:lnTo>
                    <a:pt x="665376" y="46931"/>
                  </a:lnTo>
                  <a:cubicBezTo>
                    <a:pt x="692531" y="17445"/>
                    <a:pt x="731168" y="-15"/>
                    <a:pt x="772450" y="0"/>
                  </a:cubicBezTo>
                  <a:cubicBezTo>
                    <a:pt x="813732" y="16"/>
                    <a:pt x="852357" y="17505"/>
                    <a:pt x="879490" y="47010"/>
                  </a:cubicBezTo>
                  <a:lnTo>
                    <a:pt x="902185" y="79915"/>
                  </a:lnTo>
                  <a:lnTo>
                    <a:pt x="902272" y="79871"/>
                  </a:lnTo>
                  <a:cubicBezTo>
                    <a:pt x="918237" y="111741"/>
                    <a:pt x="950823" y="131872"/>
                    <a:pt x="986469" y="131885"/>
                  </a:cubicBezTo>
                  <a:cubicBezTo>
                    <a:pt x="1022115" y="131898"/>
                    <a:pt x="1054716" y="111792"/>
                    <a:pt x="1070705" y="79934"/>
                  </a:cubicBezTo>
                  <a:lnTo>
                    <a:pt x="1070771" y="79967"/>
                  </a:lnTo>
                  <a:lnTo>
                    <a:pt x="1093594" y="46931"/>
                  </a:lnTo>
                  <a:cubicBezTo>
                    <a:pt x="1120749" y="17445"/>
                    <a:pt x="1159386" y="-15"/>
                    <a:pt x="1200668" y="0"/>
                  </a:cubicBezTo>
                  <a:cubicBezTo>
                    <a:pt x="1255711" y="21"/>
                    <a:pt x="1306029" y="31105"/>
                    <a:pt x="1330682" y="80319"/>
                  </a:cubicBezTo>
                  <a:lnTo>
                    <a:pt x="1284846" y="103281"/>
                  </a:lnTo>
                  <a:cubicBezTo>
                    <a:pt x="1268881" y="71411"/>
                    <a:pt x="1236295" y="51280"/>
                    <a:pt x="1200649" y="51267"/>
                  </a:cubicBezTo>
                  <a:cubicBezTo>
                    <a:pt x="1165003" y="51254"/>
                    <a:pt x="1132402" y="71360"/>
                    <a:pt x="1116413" y="103218"/>
                  </a:cubicBezTo>
                  <a:lnTo>
                    <a:pt x="1116348" y="103185"/>
                  </a:lnTo>
                  <a:lnTo>
                    <a:pt x="1093525" y="136222"/>
                  </a:lnTo>
                  <a:cubicBezTo>
                    <a:pt x="1066370" y="165707"/>
                    <a:pt x="1027733" y="183167"/>
                    <a:pt x="986450" y="183152"/>
                  </a:cubicBezTo>
                  <a:cubicBezTo>
                    <a:pt x="945168" y="183136"/>
                    <a:pt x="906544" y="165648"/>
                    <a:pt x="879411" y="136142"/>
                  </a:cubicBezTo>
                  <a:lnTo>
                    <a:pt x="856715" y="103238"/>
                  </a:lnTo>
                  <a:lnTo>
                    <a:pt x="856628" y="103281"/>
                  </a:lnTo>
                  <a:cubicBezTo>
                    <a:pt x="840663" y="71411"/>
                    <a:pt x="808077" y="51280"/>
                    <a:pt x="772431" y="51267"/>
                  </a:cubicBezTo>
                  <a:cubicBezTo>
                    <a:pt x="736785" y="51254"/>
                    <a:pt x="704184" y="71360"/>
                    <a:pt x="688195" y="103218"/>
                  </a:cubicBezTo>
                  <a:lnTo>
                    <a:pt x="688130" y="103185"/>
                  </a:lnTo>
                  <a:lnTo>
                    <a:pt x="665307" y="136222"/>
                  </a:lnTo>
                  <a:cubicBezTo>
                    <a:pt x="638152" y="165707"/>
                    <a:pt x="599515" y="183167"/>
                    <a:pt x="558232" y="183152"/>
                  </a:cubicBezTo>
                  <a:cubicBezTo>
                    <a:pt x="516950" y="183136"/>
                    <a:pt x="478326" y="165648"/>
                    <a:pt x="451193" y="136142"/>
                  </a:cubicBezTo>
                  <a:lnTo>
                    <a:pt x="428497" y="103238"/>
                  </a:lnTo>
                  <a:lnTo>
                    <a:pt x="428410" y="103281"/>
                  </a:lnTo>
                  <a:cubicBezTo>
                    <a:pt x="412445" y="71411"/>
                    <a:pt x="379859" y="51280"/>
                    <a:pt x="344213" y="51267"/>
                  </a:cubicBezTo>
                  <a:cubicBezTo>
                    <a:pt x="308567" y="51254"/>
                    <a:pt x="275966" y="71360"/>
                    <a:pt x="259977" y="103218"/>
                  </a:cubicBezTo>
                  <a:lnTo>
                    <a:pt x="259912" y="103185"/>
                  </a:lnTo>
                  <a:lnTo>
                    <a:pt x="237089" y="136222"/>
                  </a:lnTo>
                  <a:cubicBezTo>
                    <a:pt x="209934" y="165707"/>
                    <a:pt x="171296" y="183167"/>
                    <a:pt x="130014" y="183152"/>
                  </a:cubicBezTo>
                  <a:cubicBezTo>
                    <a:pt x="74971" y="183131"/>
                    <a:pt x="24653" y="152047"/>
                    <a:pt x="0" y="102833"/>
                  </a:cubicBezTo>
                  <a:lnTo>
                    <a:pt x="45836" y="79871"/>
                  </a:lnTo>
                  <a:cubicBezTo>
                    <a:pt x="61801" y="111741"/>
                    <a:pt x="94387" y="131872"/>
                    <a:pt x="130033" y="131885"/>
                  </a:cubicBezTo>
                  <a:cubicBezTo>
                    <a:pt x="165679" y="131898"/>
                    <a:pt x="198280" y="111792"/>
                    <a:pt x="214269" y="79934"/>
                  </a:cubicBezTo>
                  <a:lnTo>
                    <a:pt x="214335" y="79967"/>
                  </a:lnTo>
                  <a:lnTo>
                    <a:pt x="237158" y="46931"/>
                  </a:lnTo>
                  <a:cubicBezTo>
                    <a:pt x="264313" y="17445"/>
                    <a:pt x="302950" y="-15"/>
                    <a:pt x="344232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위쪽 모서리 16">
              <a:extLst>
                <a:ext uri="{FF2B5EF4-FFF2-40B4-BE49-F238E27FC236}">
                  <a16:creationId xmlns:a16="http://schemas.microsoft.com/office/drawing/2014/main" id="{962B61BA-F8DA-5CE4-9F24-04A17ACF216A}"/>
                </a:ext>
              </a:extLst>
            </p:cNvPr>
            <p:cNvSpPr/>
            <p:nvPr/>
          </p:nvSpPr>
          <p:spPr>
            <a:xfrm>
              <a:off x="4079225" y="5696378"/>
              <a:ext cx="1447811" cy="162363"/>
            </a:xfrm>
            <a:prstGeom prst="round2SameRect">
              <a:avLst>
                <a:gd name="adj1" fmla="val 50000"/>
                <a:gd name="adj2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사각형: 둥근 위쪽 모서리 17">
              <a:extLst>
                <a:ext uri="{FF2B5EF4-FFF2-40B4-BE49-F238E27FC236}">
                  <a16:creationId xmlns:a16="http://schemas.microsoft.com/office/drawing/2014/main" id="{8FE673E0-B8FD-3ADD-6B63-94FB661FD786}"/>
                </a:ext>
              </a:extLst>
            </p:cNvPr>
            <p:cNvSpPr/>
            <p:nvPr/>
          </p:nvSpPr>
          <p:spPr>
            <a:xfrm rot="10800000">
              <a:off x="4079225" y="5938192"/>
              <a:ext cx="1447811" cy="216000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 w="539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현 18">
              <a:extLst>
                <a:ext uri="{FF2B5EF4-FFF2-40B4-BE49-F238E27FC236}">
                  <a16:creationId xmlns:a16="http://schemas.microsoft.com/office/drawing/2014/main" id="{BC762FAB-8888-ADA1-1910-B7921D48D157}"/>
                </a:ext>
              </a:extLst>
            </p:cNvPr>
            <p:cNvSpPr/>
            <p:nvPr/>
          </p:nvSpPr>
          <p:spPr>
            <a:xfrm>
              <a:off x="4079530" y="4910219"/>
              <a:ext cx="1447200" cy="914400"/>
            </a:xfrm>
            <a:prstGeom prst="chord">
              <a:avLst>
                <a:gd name="adj1" fmla="val 10734478"/>
                <a:gd name="adj2" fmla="val 14377"/>
              </a:avLst>
            </a:prstGeom>
            <a:grpFill/>
            <a:ln w="539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4" name="타원 19">
              <a:extLst>
                <a:ext uri="{FF2B5EF4-FFF2-40B4-BE49-F238E27FC236}">
                  <a16:creationId xmlns:a16="http://schemas.microsoft.com/office/drawing/2014/main" id="{FF0191F2-9235-E305-FC1B-566D0A932EA0}"/>
                </a:ext>
              </a:extLst>
            </p:cNvPr>
            <p:cNvSpPr/>
            <p:nvPr/>
          </p:nvSpPr>
          <p:spPr>
            <a:xfrm>
              <a:off x="4388668" y="5073264"/>
              <a:ext cx="113528" cy="1135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0">
              <a:extLst>
                <a:ext uri="{FF2B5EF4-FFF2-40B4-BE49-F238E27FC236}">
                  <a16:creationId xmlns:a16="http://schemas.microsoft.com/office/drawing/2014/main" id="{FCB6D103-904B-4AF2-E30E-B7409AAEF47A}"/>
                </a:ext>
              </a:extLst>
            </p:cNvPr>
            <p:cNvSpPr/>
            <p:nvPr/>
          </p:nvSpPr>
          <p:spPr>
            <a:xfrm>
              <a:off x="4628007" y="4990692"/>
              <a:ext cx="113528" cy="1135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1">
              <a:extLst>
                <a:ext uri="{FF2B5EF4-FFF2-40B4-BE49-F238E27FC236}">
                  <a16:creationId xmlns:a16="http://schemas.microsoft.com/office/drawing/2014/main" id="{E9C6A9A6-F003-35DE-043F-07D394F8FEF8}"/>
                </a:ext>
              </a:extLst>
            </p:cNvPr>
            <p:cNvSpPr/>
            <p:nvPr/>
          </p:nvSpPr>
          <p:spPr>
            <a:xfrm>
              <a:off x="4867346" y="4990692"/>
              <a:ext cx="113528" cy="1135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2">
              <a:extLst>
                <a:ext uri="{FF2B5EF4-FFF2-40B4-BE49-F238E27FC236}">
                  <a16:creationId xmlns:a16="http://schemas.microsoft.com/office/drawing/2014/main" id="{60204E5C-4659-2BC7-43B2-B12060CCB75D}"/>
                </a:ext>
              </a:extLst>
            </p:cNvPr>
            <p:cNvSpPr/>
            <p:nvPr/>
          </p:nvSpPr>
          <p:spPr>
            <a:xfrm>
              <a:off x="5106684" y="5047456"/>
              <a:ext cx="113528" cy="1135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3">
              <a:extLst>
                <a:ext uri="{FF2B5EF4-FFF2-40B4-BE49-F238E27FC236}">
                  <a16:creationId xmlns:a16="http://schemas.microsoft.com/office/drawing/2014/main" id="{FD646472-9E67-1898-892A-45693BCBEB48}"/>
                </a:ext>
              </a:extLst>
            </p:cNvPr>
            <p:cNvSpPr/>
            <p:nvPr/>
          </p:nvSpPr>
          <p:spPr>
            <a:xfrm>
              <a:off x="4597007" y="5158140"/>
              <a:ext cx="113528" cy="1135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4">
              <a:extLst>
                <a:ext uri="{FF2B5EF4-FFF2-40B4-BE49-F238E27FC236}">
                  <a16:creationId xmlns:a16="http://schemas.microsoft.com/office/drawing/2014/main" id="{773E8193-9426-3971-A557-78DE5EBB949B}"/>
                </a:ext>
              </a:extLst>
            </p:cNvPr>
            <p:cNvSpPr/>
            <p:nvPr/>
          </p:nvSpPr>
          <p:spPr>
            <a:xfrm>
              <a:off x="4884213" y="5158140"/>
              <a:ext cx="113528" cy="1135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0" name="그룹 136">
            <a:extLst>
              <a:ext uri="{FF2B5EF4-FFF2-40B4-BE49-F238E27FC236}">
                <a16:creationId xmlns:a16="http://schemas.microsoft.com/office/drawing/2014/main" id="{1358AE73-854F-A04E-A1BB-2987DA2A2A2E}"/>
              </a:ext>
            </a:extLst>
          </p:cNvPr>
          <p:cNvGrpSpPr/>
          <p:nvPr/>
        </p:nvGrpSpPr>
        <p:grpSpPr>
          <a:xfrm rot="5400000">
            <a:off x="860608" y="3855457"/>
            <a:ext cx="1040436" cy="799811"/>
            <a:chOff x="7978291" y="3739816"/>
            <a:chExt cx="1447811" cy="847685"/>
          </a:xfrm>
        </p:grpSpPr>
        <p:sp>
          <p:nvSpPr>
            <p:cNvPr id="31" name="사각형: 둥근 위쪽 모서리 137">
              <a:extLst>
                <a:ext uri="{FF2B5EF4-FFF2-40B4-BE49-F238E27FC236}">
                  <a16:creationId xmlns:a16="http://schemas.microsoft.com/office/drawing/2014/main" id="{90FB3555-379B-FEF2-3AB2-C8F82B6A93AF}"/>
                </a:ext>
              </a:extLst>
            </p:cNvPr>
            <p:cNvSpPr/>
            <p:nvPr/>
          </p:nvSpPr>
          <p:spPr>
            <a:xfrm>
              <a:off x="7978291" y="3739816"/>
              <a:ext cx="1447811" cy="216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539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사각형: 둥근 위쪽 모서리 138">
              <a:extLst>
                <a:ext uri="{FF2B5EF4-FFF2-40B4-BE49-F238E27FC236}">
                  <a16:creationId xmlns:a16="http://schemas.microsoft.com/office/drawing/2014/main" id="{CB2CBE1D-FCD9-8126-3673-C37ED4B0B6FE}"/>
                </a:ext>
              </a:extLst>
            </p:cNvPr>
            <p:cNvSpPr/>
            <p:nvPr/>
          </p:nvSpPr>
          <p:spPr>
            <a:xfrm>
              <a:off x="7978291" y="4026790"/>
              <a:ext cx="1447811" cy="273736"/>
            </a:xfrm>
            <a:prstGeom prst="round2SameRect">
              <a:avLst>
                <a:gd name="adj1" fmla="val 50000"/>
                <a:gd name="adj2" fmla="val 5000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자유형: 도형 139">
              <a:extLst>
                <a:ext uri="{FF2B5EF4-FFF2-40B4-BE49-F238E27FC236}">
                  <a16:creationId xmlns:a16="http://schemas.microsoft.com/office/drawing/2014/main" id="{3F55C716-4B66-1525-B2C4-C3FB666CFA67}"/>
                </a:ext>
              </a:extLst>
            </p:cNvPr>
            <p:cNvSpPr/>
            <p:nvPr/>
          </p:nvSpPr>
          <p:spPr>
            <a:xfrm>
              <a:off x="8143262" y="4086728"/>
              <a:ext cx="1117867" cy="153860"/>
            </a:xfrm>
            <a:custGeom>
              <a:avLst/>
              <a:gdLst>
                <a:gd name="connsiteX0" fmla="*/ 289179 w 1117867"/>
                <a:gd name="connsiteY0" fmla="*/ 0 h 153860"/>
                <a:gd name="connsiteX1" fmla="*/ 379100 w 1117867"/>
                <a:gd name="connsiteY1" fmla="*/ 39492 h 153860"/>
                <a:gd name="connsiteX2" fmla="*/ 398166 w 1117867"/>
                <a:gd name="connsiteY2" fmla="*/ 67134 h 153860"/>
                <a:gd name="connsiteX3" fmla="*/ 398240 w 1117867"/>
                <a:gd name="connsiteY3" fmla="*/ 67097 h 153860"/>
                <a:gd name="connsiteX4" fmla="*/ 468971 w 1117867"/>
                <a:gd name="connsiteY4" fmla="*/ 110793 h 153860"/>
                <a:gd name="connsiteX5" fmla="*/ 539735 w 1117867"/>
                <a:gd name="connsiteY5" fmla="*/ 67150 h 153860"/>
                <a:gd name="connsiteX6" fmla="*/ 539789 w 1117867"/>
                <a:gd name="connsiteY6" fmla="*/ 67177 h 153860"/>
                <a:gd name="connsiteX7" fmla="*/ 558962 w 1117867"/>
                <a:gd name="connsiteY7" fmla="*/ 39425 h 153860"/>
                <a:gd name="connsiteX8" fmla="*/ 648912 w 1117867"/>
                <a:gd name="connsiteY8" fmla="*/ 0 h 153860"/>
                <a:gd name="connsiteX9" fmla="*/ 738833 w 1117867"/>
                <a:gd name="connsiteY9" fmla="*/ 39492 h 153860"/>
                <a:gd name="connsiteX10" fmla="*/ 757899 w 1117867"/>
                <a:gd name="connsiteY10" fmla="*/ 67134 h 153860"/>
                <a:gd name="connsiteX11" fmla="*/ 757973 w 1117867"/>
                <a:gd name="connsiteY11" fmla="*/ 67097 h 153860"/>
                <a:gd name="connsiteX12" fmla="*/ 828704 w 1117867"/>
                <a:gd name="connsiteY12" fmla="*/ 110793 h 153860"/>
                <a:gd name="connsiteX13" fmla="*/ 899468 w 1117867"/>
                <a:gd name="connsiteY13" fmla="*/ 67150 h 153860"/>
                <a:gd name="connsiteX14" fmla="*/ 899523 w 1117867"/>
                <a:gd name="connsiteY14" fmla="*/ 67178 h 153860"/>
                <a:gd name="connsiteX15" fmla="*/ 918696 w 1117867"/>
                <a:gd name="connsiteY15" fmla="*/ 39425 h 153860"/>
                <a:gd name="connsiteX16" fmla="*/ 1008646 w 1117867"/>
                <a:gd name="connsiteY16" fmla="*/ 0 h 153860"/>
                <a:gd name="connsiteX17" fmla="*/ 1117867 w 1117867"/>
                <a:gd name="connsiteY17" fmla="*/ 67473 h 153860"/>
                <a:gd name="connsiteX18" fmla="*/ 1079361 w 1117867"/>
                <a:gd name="connsiteY18" fmla="*/ 86763 h 153860"/>
                <a:gd name="connsiteX19" fmla="*/ 1008630 w 1117867"/>
                <a:gd name="connsiteY19" fmla="*/ 43067 h 153860"/>
                <a:gd name="connsiteX20" fmla="*/ 937866 w 1117867"/>
                <a:gd name="connsiteY20" fmla="*/ 86710 h 153860"/>
                <a:gd name="connsiteX21" fmla="*/ 937811 w 1117867"/>
                <a:gd name="connsiteY21" fmla="*/ 86682 h 153860"/>
                <a:gd name="connsiteX22" fmla="*/ 918638 w 1117867"/>
                <a:gd name="connsiteY22" fmla="*/ 114435 h 153860"/>
                <a:gd name="connsiteX23" fmla="*/ 828688 w 1117867"/>
                <a:gd name="connsiteY23" fmla="*/ 153860 h 153860"/>
                <a:gd name="connsiteX24" fmla="*/ 738767 w 1117867"/>
                <a:gd name="connsiteY24" fmla="*/ 114369 h 153860"/>
                <a:gd name="connsiteX25" fmla="*/ 719701 w 1117867"/>
                <a:gd name="connsiteY25" fmla="*/ 86726 h 153860"/>
                <a:gd name="connsiteX26" fmla="*/ 719627 w 1117867"/>
                <a:gd name="connsiteY26" fmla="*/ 86763 h 153860"/>
                <a:gd name="connsiteX27" fmla="*/ 648896 w 1117867"/>
                <a:gd name="connsiteY27" fmla="*/ 43067 h 153860"/>
                <a:gd name="connsiteX28" fmla="*/ 578132 w 1117867"/>
                <a:gd name="connsiteY28" fmla="*/ 86710 h 153860"/>
                <a:gd name="connsiteX29" fmla="*/ 578078 w 1117867"/>
                <a:gd name="connsiteY29" fmla="*/ 86683 h 153860"/>
                <a:gd name="connsiteX30" fmla="*/ 558905 w 1117867"/>
                <a:gd name="connsiteY30" fmla="*/ 114435 h 153860"/>
                <a:gd name="connsiteX31" fmla="*/ 468955 w 1117867"/>
                <a:gd name="connsiteY31" fmla="*/ 153860 h 153860"/>
                <a:gd name="connsiteX32" fmla="*/ 379034 w 1117867"/>
                <a:gd name="connsiteY32" fmla="*/ 114369 h 153860"/>
                <a:gd name="connsiteX33" fmla="*/ 359968 w 1117867"/>
                <a:gd name="connsiteY33" fmla="*/ 86726 h 153860"/>
                <a:gd name="connsiteX34" fmla="*/ 359894 w 1117867"/>
                <a:gd name="connsiteY34" fmla="*/ 86763 h 153860"/>
                <a:gd name="connsiteX35" fmla="*/ 289163 w 1117867"/>
                <a:gd name="connsiteY35" fmla="*/ 43067 h 153860"/>
                <a:gd name="connsiteX36" fmla="*/ 218399 w 1117867"/>
                <a:gd name="connsiteY36" fmla="*/ 86710 h 153860"/>
                <a:gd name="connsiteX37" fmla="*/ 218344 w 1117867"/>
                <a:gd name="connsiteY37" fmla="*/ 86682 h 153860"/>
                <a:gd name="connsiteX38" fmla="*/ 199171 w 1117867"/>
                <a:gd name="connsiteY38" fmla="*/ 114435 h 153860"/>
                <a:gd name="connsiteX39" fmla="*/ 109221 w 1117867"/>
                <a:gd name="connsiteY39" fmla="*/ 153860 h 153860"/>
                <a:gd name="connsiteX40" fmla="*/ 0 w 1117867"/>
                <a:gd name="connsiteY40" fmla="*/ 86387 h 153860"/>
                <a:gd name="connsiteX41" fmla="*/ 38506 w 1117867"/>
                <a:gd name="connsiteY41" fmla="*/ 67097 h 153860"/>
                <a:gd name="connsiteX42" fmla="*/ 109237 w 1117867"/>
                <a:gd name="connsiteY42" fmla="*/ 110793 h 153860"/>
                <a:gd name="connsiteX43" fmla="*/ 180001 w 1117867"/>
                <a:gd name="connsiteY43" fmla="*/ 67150 h 153860"/>
                <a:gd name="connsiteX44" fmla="*/ 180056 w 1117867"/>
                <a:gd name="connsiteY44" fmla="*/ 67178 h 153860"/>
                <a:gd name="connsiteX45" fmla="*/ 199229 w 1117867"/>
                <a:gd name="connsiteY45" fmla="*/ 39425 h 153860"/>
                <a:gd name="connsiteX46" fmla="*/ 289179 w 1117867"/>
                <a:gd name="connsiteY46" fmla="*/ 0 h 15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117867" h="153860">
                  <a:moveTo>
                    <a:pt x="289179" y="0"/>
                  </a:moveTo>
                  <a:cubicBezTo>
                    <a:pt x="323859" y="13"/>
                    <a:pt x="356306" y="14705"/>
                    <a:pt x="379100" y="39492"/>
                  </a:cubicBezTo>
                  <a:lnTo>
                    <a:pt x="398166" y="67134"/>
                  </a:lnTo>
                  <a:lnTo>
                    <a:pt x="398240" y="67097"/>
                  </a:lnTo>
                  <a:cubicBezTo>
                    <a:pt x="411652" y="93870"/>
                    <a:pt x="439026" y="110781"/>
                    <a:pt x="468971" y="110793"/>
                  </a:cubicBezTo>
                  <a:cubicBezTo>
                    <a:pt x="498916" y="110804"/>
                    <a:pt x="526303" y="93914"/>
                    <a:pt x="539735" y="67150"/>
                  </a:cubicBezTo>
                  <a:lnTo>
                    <a:pt x="539789" y="67177"/>
                  </a:lnTo>
                  <a:lnTo>
                    <a:pt x="558962" y="39425"/>
                  </a:lnTo>
                  <a:cubicBezTo>
                    <a:pt x="581774" y="14655"/>
                    <a:pt x="614232" y="-13"/>
                    <a:pt x="648912" y="0"/>
                  </a:cubicBezTo>
                  <a:cubicBezTo>
                    <a:pt x="683592" y="13"/>
                    <a:pt x="716039" y="14705"/>
                    <a:pt x="738833" y="39492"/>
                  </a:cubicBezTo>
                  <a:lnTo>
                    <a:pt x="757899" y="67134"/>
                  </a:lnTo>
                  <a:lnTo>
                    <a:pt x="757973" y="67097"/>
                  </a:lnTo>
                  <a:cubicBezTo>
                    <a:pt x="771385" y="93870"/>
                    <a:pt x="798759" y="110781"/>
                    <a:pt x="828704" y="110793"/>
                  </a:cubicBezTo>
                  <a:cubicBezTo>
                    <a:pt x="858649" y="110804"/>
                    <a:pt x="886036" y="93914"/>
                    <a:pt x="899468" y="67150"/>
                  </a:cubicBezTo>
                  <a:lnTo>
                    <a:pt x="899523" y="67178"/>
                  </a:lnTo>
                  <a:lnTo>
                    <a:pt x="918696" y="39425"/>
                  </a:lnTo>
                  <a:cubicBezTo>
                    <a:pt x="941508" y="14655"/>
                    <a:pt x="973966" y="-13"/>
                    <a:pt x="1008646" y="0"/>
                  </a:cubicBezTo>
                  <a:cubicBezTo>
                    <a:pt x="1054886" y="17"/>
                    <a:pt x="1097157" y="26131"/>
                    <a:pt x="1117867" y="67473"/>
                  </a:cubicBezTo>
                  <a:lnTo>
                    <a:pt x="1079361" y="86763"/>
                  </a:lnTo>
                  <a:cubicBezTo>
                    <a:pt x="1065949" y="59990"/>
                    <a:pt x="1038575" y="43079"/>
                    <a:pt x="1008630" y="43067"/>
                  </a:cubicBezTo>
                  <a:cubicBezTo>
                    <a:pt x="978685" y="43056"/>
                    <a:pt x="951298" y="59946"/>
                    <a:pt x="937866" y="86710"/>
                  </a:cubicBezTo>
                  <a:lnTo>
                    <a:pt x="937811" y="86682"/>
                  </a:lnTo>
                  <a:lnTo>
                    <a:pt x="918638" y="114435"/>
                  </a:lnTo>
                  <a:cubicBezTo>
                    <a:pt x="895826" y="139205"/>
                    <a:pt x="863368" y="153873"/>
                    <a:pt x="828688" y="153860"/>
                  </a:cubicBezTo>
                  <a:cubicBezTo>
                    <a:pt x="794008" y="153847"/>
                    <a:pt x="761561" y="139155"/>
                    <a:pt x="738767" y="114369"/>
                  </a:cubicBezTo>
                  <a:lnTo>
                    <a:pt x="719701" y="86726"/>
                  </a:lnTo>
                  <a:lnTo>
                    <a:pt x="719627" y="86763"/>
                  </a:lnTo>
                  <a:cubicBezTo>
                    <a:pt x="706215" y="59990"/>
                    <a:pt x="678841" y="43079"/>
                    <a:pt x="648896" y="43067"/>
                  </a:cubicBezTo>
                  <a:cubicBezTo>
                    <a:pt x="618951" y="43056"/>
                    <a:pt x="591564" y="59946"/>
                    <a:pt x="578132" y="86710"/>
                  </a:cubicBezTo>
                  <a:lnTo>
                    <a:pt x="578078" y="86683"/>
                  </a:lnTo>
                  <a:lnTo>
                    <a:pt x="558905" y="114435"/>
                  </a:lnTo>
                  <a:cubicBezTo>
                    <a:pt x="536093" y="139205"/>
                    <a:pt x="503635" y="153873"/>
                    <a:pt x="468955" y="153860"/>
                  </a:cubicBezTo>
                  <a:cubicBezTo>
                    <a:pt x="434275" y="153847"/>
                    <a:pt x="401828" y="139155"/>
                    <a:pt x="379034" y="114369"/>
                  </a:cubicBezTo>
                  <a:lnTo>
                    <a:pt x="359968" y="86726"/>
                  </a:lnTo>
                  <a:lnTo>
                    <a:pt x="359894" y="86763"/>
                  </a:lnTo>
                  <a:cubicBezTo>
                    <a:pt x="346482" y="59990"/>
                    <a:pt x="319108" y="43079"/>
                    <a:pt x="289163" y="43067"/>
                  </a:cubicBezTo>
                  <a:cubicBezTo>
                    <a:pt x="259218" y="43056"/>
                    <a:pt x="231831" y="59946"/>
                    <a:pt x="218399" y="86710"/>
                  </a:cubicBezTo>
                  <a:lnTo>
                    <a:pt x="218344" y="86682"/>
                  </a:lnTo>
                  <a:lnTo>
                    <a:pt x="199171" y="114435"/>
                  </a:lnTo>
                  <a:cubicBezTo>
                    <a:pt x="176359" y="139205"/>
                    <a:pt x="143901" y="153873"/>
                    <a:pt x="109221" y="153860"/>
                  </a:cubicBezTo>
                  <a:cubicBezTo>
                    <a:pt x="62981" y="153843"/>
                    <a:pt x="20710" y="127729"/>
                    <a:pt x="0" y="86387"/>
                  </a:cubicBezTo>
                  <a:lnTo>
                    <a:pt x="38506" y="67097"/>
                  </a:lnTo>
                  <a:cubicBezTo>
                    <a:pt x="51918" y="93870"/>
                    <a:pt x="79292" y="110781"/>
                    <a:pt x="109237" y="110793"/>
                  </a:cubicBezTo>
                  <a:cubicBezTo>
                    <a:pt x="139182" y="110804"/>
                    <a:pt x="166569" y="93914"/>
                    <a:pt x="180001" y="67150"/>
                  </a:cubicBezTo>
                  <a:lnTo>
                    <a:pt x="180056" y="67178"/>
                  </a:lnTo>
                  <a:lnTo>
                    <a:pt x="199229" y="39425"/>
                  </a:lnTo>
                  <a:cubicBezTo>
                    <a:pt x="222041" y="14655"/>
                    <a:pt x="254499" y="-13"/>
                    <a:pt x="28917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34" name="사각형: 둥근 위쪽 모서리 140">
              <a:extLst>
                <a:ext uri="{FF2B5EF4-FFF2-40B4-BE49-F238E27FC236}">
                  <a16:creationId xmlns:a16="http://schemas.microsoft.com/office/drawing/2014/main" id="{86C1259A-E4EE-0537-C482-B7056D6E6590}"/>
                </a:ext>
              </a:extLst>
            </p:cNvPr>
            <p:cNvSpPr/>
            <p:nvPr/>
          </p:nvSpPr>
          <p:spPr>
            <a:xfrm rot="10800000">
              <a:off x="7978291" y="4371501"/>
              <a:ext cx="1447811" cy="216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539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8" name="그룹 141">
            <a:extLst>
              <a:ext uri="{FF2B5EF4-FFF2-40B4-BE49-F238E27FC236}">
                <a16:creationId xmlns:a16="http://schemas.microsoft.com/office/drawing/2014/main" id="{D07F7AA5-32CC-B16D-C95B-8D1FCE864F46}"/>
              </a:ext>
            </a:extLst>
          </p:cNvPr>
          <p:cNvGrpSpPr/>
          <p:nvPr/>
        </p:nvGrpSpPr>
        <p:grpSpPr>
          <a:xfrm>
            <a:off x="2015104" y="3039803"/>
            <a:ext cx="1006855" cy="908787"/>
            <a:chOff x="1246297" y="4914927"/>
            <a:chExt cx="959269" cy="1467634"/>
          </a:xfrm>
          <a:solidFill>
            <a:schemeClr val="accent2"/>
          </a:solidFill>
        </p:grpSpPr>
        <p:grpSp>
          <p:nvGrpSpPr>
            <p:cNvPr id="39" name="그룹 142">
              <a:extLst>
                <a:ext uri="{FF2B5EF4-FFF2-40B4-BE49-F238E27FC236}">
                  <a16:creationId xmlns:a16="http://schemas.microsoft.com/office/drawing/2014/main" id="{B932B800-6A2B-723F-25A9-9A9104F835B8}"/>
                </a:ext>
              </a:extLst>
            </p:cNvPr>
            <p:cNvGrpSpPr/>
            <p:nvPr/>
          </p:nvGrpSpPr>
          <p:grpSpPr>
            <a:xfrm>
              <a:off x="1246297" y="4914927"/>
              <a:ext cx="959269" cy="1169579"/>
              <a:chOff x="3065134" y="4432715"/>
              <a:chExt cx="1304225" cy="1590164"/>
            </a:xfrm>
            <a:grpFill/>
          </p:grpSpPr>
          <p:sp>
            <p:nvSpPr>
              <p:cNvPr id="42" name="사다리꼴 145">
                <a:extLst>
                  <a:ext uri="{FF2B5EF4-FFF2-40B4-BE49-F238E27FC236}">
                    <a16:creationId xmlns:a16="http://schemas.microsoft.com/office/drawing/2014/main" id="{84AB9852-E5C0-FBD7-9F74-C9ADD0C5B846}"/>
                  </a:ext>
                </a:extLst>
              </p:cNvPr>
              <p:cNvSpPr/>
              <p:nvPr/>
            </p:nvSpPr>
            <p:spPr>
              <a:xfrm rot="10578493">
                <a:off x="3474658" y="4432715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사다리꼴 146">
                <a:extLst>
                  <a:ext uri="{FF2B5EF4-FFF2-40B4-BE49-F238E27FC236}">
                    <a16:creationId xmlns:a16="http://schemas.microsoft.com/office/drawing/2014/main" id="{22CA5896-7E76-B754-CAD3-7516F92603AC}"/>
                  </a:ext>
                </a:extLst>
              </p:cNvPr>
              <p:cNvSpPr/>
              <p:nvPr/>
            </p:nvSpPr>
            <p:spPr>
              <a:xfrm rot="10332819">
                <a:off x="3260558" y="4590438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사다리꼴 147">
                <a:extLst>
                  <a:ext uri="{FF2B5EF4-FFF2-40B4-BE49-F238E27FC236}">
                    <a16:creationId xmlns:a16="http://schemas.microsoft.com/office/drawing/2014/main" id="{527A3319-C8F5-8EF9-4583-AFD5086B4FEC}"/>
                  </a:ext>
                </a:extLst>
              </p:cNvPr>
              <p:cNvSpPr/>
              <p:nvPr/>
            </p:nvSpPr>
            <p:spPr>
              <a:xfrm rot="10060613" flipH="1">
                <a:off x="3065134" y="4799952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사다리꼴 148">
                <a:extLst>
                  <a:ext uri="{FF2B5EF4-FFF2-40B4-BE49-F238E27FC236}">
                    <a16:creationId xmlns:a16="http://schemas.microsoft.com/office/drawing/2014/main" id="{2B31B7C8-4736-A4FC-069D-60895728D359}"/>
                  </a:ext>
                </a:extLst>
              </p:cNvPr>
              <p:cNvSpPr/>
              <p:nvPr/>
            </p:nvSpPr>
            <p:spPr>
              <a:xfrm rot="11021507" flipH="1">
                <a:off x="3723311" y="4439490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사다리꼴 149">
                <a:extLst>
                  <a:ext uri="{FF2B5EF4-FFF2-40B4-BE49-F238E27FC236}">
                    <a16:creationId xmlns:a16="http://schemas.microsoft.com/office/drawing/2014/main" id="{9281B43D-B2B0-C15F-6599-1B216051D53C}"/>
                  </a:ext>
                </a:extLst>
              </p:cNvPr>
              <p:cNvSpPr/>
              <p:nvPr/>
            </p:nvSpPr>
            <p:spPr>
              <a:xfrm rot="11267181" flipH="1">
                <a:off x="3937411" y="4597213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사다리꼴 150">
                <a:extLst>
                  <a:ext uri="{FF2B5EF4-FFF2-40B4-BE49-F238E27FC236}">
                    <a16:creationId xmlns:a16="http://schemas.microsoft.com/office/drawing/2014/main" id="{215D6C99-3E32-B096-F86D-7BA51EA728F2}"/>
                  </a:ext>
                </a:extLst>
              </p:cNvPr>
              <p:cNvSpPr/>
              <p:nvPr/>
            </p:nvSpPr>
            <p:spPr>
              <a:xfrm rot="11539387">
                <a:off x="4132835" y="4806727"/>
                <a:ext cx="236524" cy="1216152"/>
              </a:xfrm>
              <a:prstGeom prst="trapezoid">
                <a:avLst>
                  <a:gd name="adj" fmla="val 1269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" name="사다리꼴 143">
              <a:extLst>
                <a:ext uri="{FF2B5EF4-FFF2-40B4-BE49-F238E27FC236}">
                  <a16:creationId xmlns:a16="http://schemas.microsoft.com/office/drawing/2014/main" id="{452EF7A3-DA35-CEC9-0F94-C189AC59B92B}"/>
                </a:ext>
              </a:extLst>
            </p:cNvPr>
            <p:cNvSpPr/>
            <p:nvPr/>
          </p:nvSpPr>
          <p:spPr>
            <a:xfrm rot="10800000">
              <a:off x="1266640" y="5714504"/>
              <a:ext cx="898966" cy="668057"/>
            </a:xfrm>
            <a:prstGeom prst="trapezoid">
              <a:avLst>
                <a:gd name="adj" fmla="val 1501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사다리꼴 144">
              <a:extLst>
                <a:ext uri="{FF2B5EF4-FFF2-40B4-BE49-F238E27FC236}">
                  <a16:creationId xmlns:a16="http://schemas.microsoft.com/office/drawing/2014/main" id="{410979CD-2FA0-1347-7C7C-2D3FB97F2440}"/>
                </a:ext>
              </a:extLst>
            </p:cNvPr>
            <p:cNvSpPr/>
            <p:nvPr/>
          </p:nvSpPr>
          <p:spPr>
            <a:xfrm rot="10800000">
              <a:off x="1355542" y="5919267"/>
              <a:ext cx="721162" cy="259022"/>
            </a:xfrm>
            <a:prstGeom prst="trapezoid">
              <a:avLst>
                <a:gd name="adj" fmla="val 1501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8" name="그룹 151">
            <a:extLst>
              <a:ext uri="{FF2B5EF4-FFF2-40B4-BE49-F238E27FC236}">
                <a16:creationId xmlns:a16="http://schemas.microsoft.com/office/drawing/2014/main" id="{1BA7F7E3-F077-3B1A-9463-99D14B2B91E6}"/>
              </a:ext>
            </a:extLst>
          </p:cNvPr>
          <p:cNvGrpSpPr/>
          <p:nvPr/>
        </p:nvGrpSpPr>
        <p:grpSpPr>
          <a:xfrm rot="4568227">
            <a:off x="3533632" y="2193200"/>
            <a:ext cx="721487" cy="988194"/>
            <a:chOff x="4293496" y="4622134"/>
            <a:chExt cx="970483" cy="1190947"/>
          </a:xfrm>
          <a:solidFill>
            <a:schemeClr val="accent4"/>
          </a:solidFill>
        </p:grpSpPr>
        <p:sp>
          <p:nvSpPr>
            <p:cNvPr id="49" name="자유형: 도형 152">
              <a:extLst>
                <a:ext uri="{FF2B5EF4-FFF2-40B4-BE49-F238E27FC236}">
                  <a16:creationId xmlns:a16="http://schemas.microsoft.com/office/drawing/2014/main" id="{A37376D7-E491-5DD0-1974-E0AB6D3F108A}"/>
                </a:ext>
              </a:extLst>
            </p:cNvPr>
            <p:cNvSpPr/>
            <p:nvPr/>
          </p:nvSpPr>
          <p:spPr>
            <a:xfrm>
              <a:off x="4293496" y="4622134"/>
              <a:ext cx="950934" cy="611956"/>
            </a:xfrm>
            <a:custGeom>
              <a:avLst/>
              <a:gdLst>
                <a:gd name="connsiteX0" fmla="*/ 950934 w 950934"/>
                <a:gd name="connsiteY0" fmla="*/ 0 h 1150429"/>
                <a:gd name="connsiteX1" fmla="*/ 950934 w 950934"/>
                <a:gd name="connsiteY1" fmla="*/ 1150429 h 1150429"/>
                <a:gd name="connsiteX2" fmla="*/ 946060 w 950934"/>
                <a:gd name="connsiteY2" fmla="*/ 1147111 h 1150429"/>
                <a:gd name="connsiteX3" fmla="*/ 946059 w 950934"/>
                <a:gd name="connsiteY3" fmla="*/ 197521 h 1150429"/>
                <a:gd name="connsiteX4" fmla="*/ 230256 w 950934"/>
                <a:gd name="connsiteY4" fmla="*/ 521398 h 1150429"/>
                <a:gd name="connsiteX5" fmla="*/ 160078 w 950934"/>
                <a:gd name="connsiteY5" fmla="*/ 611956 h 1150429"/>
                <a:gd name="connsiteX6" fmla="*/ 0 w 950934"/>
                <a:gd name="connsiteY6" fmla="*/ 502963 h 1150429"/>
                <a:gd name="connsiteX7" fmla="*/ 950934 w 950934"/>
                <a:gd name="connsiteY7" fmla="*/ 0 h 1150429"/>
                <a:gd name="connsiteX0" fmla="*/ 950934 w 950934"/>
                <a:gd name="connsiteY0" fmla="*/ 0 h 1150429"/>
                <a:gd name="connsiteX1" fmla="*/ 950934 w 950934"/>
                <a:gd name="connsiteY1" fmla="*/ 1150429 h 1150429"/>
                <a:gd name="connsiteX2" fmla="*/ 946059 w 950934"/>
                <a:gd name="connsiteY2" fmla="*/ 197521 h 1150429"/>
                <a:gd name="connsiteX3" fmla="*/ 230256 w 950934"/>
                <a:gd name="connsiteY3" fmla="*/ 521398 h 1150429"/>
                <a:gd name="connsiteX4" fmla="*/ 160078 w 950934"/>
                <a:gd name="connsiteY4" fmla="*/ 611956 h 1150429"/>
                <a:gd name="connsiteX5" fmla="*/ 0 w 950934"/>
                <a:gd name="connsiteY5" fmla="*/ 502963 h 1150429"/>
                <a:gd name="connsiteX6" fmla="*/ 950934 w 950934"/>
                <a:gd name="connsiteY6" fmla="*/ 0 h 1150429"/>
                <a:gd name="connsiteX0" fmla="*/ 950934 w 950934"/>
                <a:gd name="connsiteY0" fmla="*/ 0 h 611956"/>
                <a:gd name="connsiteX1" fmla="*/ 946059 w 950934"/>
                <a:gd name="connsiteY1" fmla="*/ 197521 h 611956"/>
                <a:gd name="connsiteX2" fmla="*/ 230256 w 950934"/>
                <a:gd name="connsiteY2" fmla="*/ 521398 h 611956"/>
                <a:gd name="connsiteX3" fmla="*/ 160078 w 950934"/>
                <a:gd name="connsiteY3" fmla="*/ 611956 h 611956"/>
                <a:gd name="connsiteX4" fmla="*/ 0 w 950934"/>
                <a:gd name="connsiteY4" fmla="*/ 502963 h 611956"/>
                <a:gd name="connsiteX5" fmla="*/ 950934 w 950934"/>
                <a:gd name="connsiteY5" fmla="*/ 0 h 61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34" h="611956">
                  <a:moveTo>
                    <a:pt x="950934" y="0"/>
                  </a:moveTo>
                  <a:lnTo>
                    <a:pt x="946059" y="197521"/>
                  </a:lnTo>
                  <a:cubicBezTo>
                    <a:pt x="670162" y="197521"/>
                    <a:pt x="409895" y="316940"/>
                    <a:pt x="230256" y="521398"/>
                  </a:cubicBezTo>
                  <a:lnTo>
                    <a:pt x="160078" y="611956"/>
                  </a:lnTo>
                  <a:lnTo>
                    <a:pt x="0" y="502963"/>
                  </a:lnTo>
                  <a:cubicBezTo>
                    <a:pt x="214242" y="188305"/>
                    <a:pt x="570264" y="0"/>
                    <a:pt x="95093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0" name="자유형: 도형 153">
              <a:extLst>
                <a:ext uri="{FF2B5EF4-FFF2-40B4-BE49-F238E27FC236}">
                  <a16:creationId xmlns:a16="http://schemas.microsoft.com/office/drawing/2014/main" id="{F6EB29A0-F7ED-ED29-4642-AB93AC36D0DA}"/>
                </a:ext>
              </a:extLst>
            </p:cNvPr>
            <p:cNvSpPr/>
            <p:nvPr/>
          </p:nvSpPr>
          <p:spPr>
            <a:xfrm>
              <a:off x="4494204" y="4883513"/>
              <a:ext cx="769775" cy="929568"/>
            </a:xfrm>
            <a:custGeom>
              <a:avLst/>
              <a:gdLst>
                <a:gd name="connsiteX0" fmla="*/ 623882 w 769775"/>
                <a:gd name="connsiteY0" fmla="*/ 530765 h 929568"/>
                <a:gd name="connsiteX1" fmla="*/ 570462 w 769775"/>
                <a:gd name="connsiteY1" fmla="*/ 584185 h 929568"/>
                <a:gd name="connsiteX2" fmla="*/ 623882 w 769775"/>
                <a:gd name="connsiteY2" fmla="*/ 637605 h 929568"/>
                <a:gd name="connsiteX3" fmla="*/ 677302 w 769775"/>
                <a:gd name="connsiteY3" fmla="*/ 584185 h 929568"/>
                <a:gd name="connsiteX4" fmla="*/ 623882 w 769775"/>
                <a:gd name="connsiteY4" fmla="*/ 530765 h 929568"/>
                <a:gd name="connsiteX5" fmla="*/ 323082 w 769775"/>
                <a:gd name="connsiteY5" fmla="*/ 306114 h 929568"/>
                <a:gd name="connsiteX6" fmla="*/ 234310 w 769775"/>
                <a:gd name="connsiteY6" fmla="*/ 394886 h 929568"/>
                <a:gd name="connsiteX7" fmla="*/ 323082 w 769775"/>
                <a:gd name="connsiteY7" fmla="*/ 483658 h 929568"/>
                <a:gd name="connsiteX8" fmla="*/ 411854 w 769775"/>
                <a:gd name="connsiteY8" fmla="*/ 394886 h 929568"/>
                <a:gd name="connsiteX9" fmla="*/ 323082 w 769775"/>
                <a:gd name="connsiteY9" fmla="*/ 306114 h 929568"/>
                <a:gd name="connsiteX10" fmla="*/ 603284 w 769775"/>
                <a:gd name="connsiteY10" fmla="*/ 237544 h 929568"/>
                <a:gd name="connsiteX11" fmla="*/ 519888 w 769775"/>
                <a:gd name="connsiteY11" fmla="*/ 320940 h 929568"/>
                <a:gd name="connsiteX12" fmla="*/ 603284 w 769775"/>
                <a:gd name="connsiteY12" fmla="*/ 404336 h 929568"/>
                <a:gd name="connsiteX13" fmla="*/ 686680 w 769775"/>
                <a:gd name="connsiteY13" fmla="*/ 320940 h 929568"/>
                <a:gd name="connsiteX14" fmla="*/ 603284 w 769775"/>
                <a:gd name="connsiteY14" fmla="*/ 237544 h 929568"/>
                <a:gd name="connsiteX15" fmla="*/ 761683 w 769775"/>
                <a:gd name="connsiteY15" fmla="*/ 0 h 929568"/>
                <a:gd name="connsiteX16" fmla="*/ 769775 w 769775"/>
                <a:gd name="connsiteY16" fmla="*/ 929568 h 929568"/>
                <a:gd name="connsiteX17" fmla="*/ 0 w 769775"/>
                <a:gd name="connsiteY17" fmla="*/ 402866 h 929568"/>
                <a:gd name="connsiteX18" fmla="*/ 761683 w 769775"/>
                <a:gd name="connsiteY18" fmla="*/ 0 h 92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9775" h="929568">
                  <a:moveTo>
                    <a:pt x="623882" y="530765"/>
                  </a:moveTo>
                  <a:cubicBezTo>
                    <a:pt x="594379" y="530765"/>
                    <a:pt x="570462" y="554682"/>
                    <a:pt x="570462" y="584185"/>
                  </a:cubicBezTo>
                  <a:cubicBezTo>
                    <a:pt x="570462" y="613688"/>
                    <a:pt x="594379" y="637605"/>
                    <a:pt x="623882" y="637605"/>
                  </a:cubicBezTo>
                  <a:cubicBezTo>
                    <a:pt x="653385" y="637605"/>
                    <a:pt x="677302" y="613688"/>
                    <a:pt x="677302" y="584185"/>
                  </a:cubicBezTo>
                  <a:cubicBezTo>
                    <a:pt x="677302" y="554682"/>
                    <a:pt x="653385" y="530765"/>
                    <a:pt x="623882" y="530765"/>
                  </a:cubicBezTo>
                  <a:close/>
                  <a:moveTo>
                    <a:pt x="323082" y="306114"/>
                  </a:moveTo>
                  <a:cubicBezTo>
                    <a:pt x="274055" y="306114"/>
                    <a:pt x="234310" y="345859"/>
                    <a:pt x="234310" y="394886"/>
                  </a:cubicBezTo>
                  <a:cubicBezTo>
                    <a:pt x="234310" y="443913"/>
                    <a:pt x="274055" y="483658"/>
                    <a:pt x="323082" y="483658"/>
                  </a:cubicBezTo>
                  <a:cubicBezTo>
                    <a:pt x="372109" y="483658"/>
                    <a:pt x="411854" y="443913"/>
                    <a:pt x="411854" y="394886"/>
                  </a:cubicBezTo>
                  <a:cubicBezTo>
                    <a:pt x="411854" y="345859"/>
                    <a:pt x="372109" y="306114"/>
                    <a:pt x="323082" y="306114"/>
                  </a:cubicBezTo>
                  <a:close/>
                  <a:moveTo>
                    <a:pt x="603284" y="237544"/>
                  </a:moveTo>
                  <a:cubicBezTo>
                    <a:pt x="557226" y="237544"/>
                    <a:pt x="519888" y="274882"/>
                    <a:pt x="519888" y="320940"/>
                  </a:cubicBezTo>
                  <a:cubicBezTo>
                    <a:pt x="519888" y="366998"/>
                    <a:pt x="557226" y="404336"/>
                    <a:pt x="603284" y="404336"/>
                  </a:cubicBezTo>
                  <a:cubicBezTo>
                    <a:pt x="649342" y="404336"/>
                    <a:pt x="686680" y="366998"/>
                    <a:pt x="686680" y="320940"/>
                  </a:cubicBezTo>
                  <a:cubicBezTo>
                    <a:pt x="686680" y="274882"/>
                    <a:pt x="649342" y="237544"/>
                    <a:pt x="603284" y="237544"/>
                  </a:cubicBezTo>
                  <a:close/>
                  <a:moveTo>
                    <a:pt x="761683" y="0"/>
                  </a:moveTo>
                  <a:cubicBezTo>
                    <a:pt x="764380" y="309856"/>
                    <a:pt x="767078" y="619712"/>
                    <a:pt x="769775" y="929568"/>
                  </a:cubicBezTo>
                  <a:lnTo>
                    <a:pt x="0" y="402866"/>
                  </a:lnTo>
                  <a:cubicBezTo>
                    <a:pt x="171605" y="150830"/>
                    <a:pt x="456773" y="0"/>
                    <a:pt x="76168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1" name="그룹 136">
            <a:extLst>
              <a:ext uri="{FF2B5EF4-FFF2-40B4-BE49-F238E27FC236}">
                <a16:creationId xmlns:a16="http://schemas.microsoft.com/office/drawing/2014/main" id="{06E8AD37-EFA5-CBB2-ABBA-AE4600AEF19E}"/>
              </a:ext>
            </a:extLst>
          </p:cNvPr>
          <p:cNvGrpSpPr/>
          <p:nvPr/>
        </p:nvGrpSpPr>
        <p:grpSpPr>
          <a:xfrm rot="5400000">
            <a:off x="4836616" y="4469716"/>
            <a:ext cx="1040436" cy="799811"/>
            <a:chOff x="7978291" y="3739816"/>
            <a:chExt cx="1447811" cy="847685"/>
          </a:xfrm>
        </p:grpSpPr>
        <p:sp>
          <p:nvSpPr>
            <p:cNvPr id="52" name="사각형: 둥근 위쪽 모서리 137">
              <a:extLst>
                <a:ext uri="{FF2B5EF4-FFF2-40B4-BE49-F238E27FC236}">
                  <a16:creationId xmlns:a16="http://schemas.microsoft.com/office/drawing/2014/main" id="{BC600359-F4B6-0F5A-ACFC-149E0EB06A45}"/>
                </a:ext>
              </a:extLst>
            </p:cNvPr>
            <p:cNvSpPr/>
            <p:nvPr/>
          </p:nvSpPr>
          <p:spPr>
            <a:xfrm>
              <a:off x="7978291" y="3739816"/>
              <a:ext cx="1447811" cy="216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539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사각형: 둥근 위쪽 모서리 138">
              <a:extLst>
                <a:ext uri="{FF2B5EF4-FFF2-40B4-BE49-F238E27FC236}">
                  <a16:creationId xmlns:a16="http://schemas.microsoft.com/office/drawing/2014/main" id="{A5C5CBC2-1644-6990-DEC7-70CD89CFA4B8}"/>
                </a:ext>
              </a:extLst>
            </p:cNvPr>
            <p:cNvSpPr/>
            <p:nvPr/>
          </p:nvSpPr>
          <p:spPr>
            <a:xfrm>
              <a:off x="7978291" y="4026790"/>
              <a:ext cx="1447811" cy="273736"/>
            </a:xfrm>
            <a:prstGeom prst="round2SameRect">
              <a:avLst>
                <a:gd name="adj1" fmla="val 50000"/>
                <a:gd name="adj2" fmla="val 50000"/>
              </a:avLst>
            </a:prstGeom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자유형: 도형 139">
              <a:extLst>
                <a:ext uri="{FF2B5EF4-FFF2-40B4-BE49-F238E27FC236}">
                  <a16:creationId xmlns:a16="http://schemas.microsoft.com/office/drawing/2014/main" id="{1182D071-03F2-4AB9-C07A-5EBCD93A5C15}"/>
                </a:ext>
              </a:extLst>
            </p:cNvPr>
            <p:cNvSpPr/>
            <p:nvPr/>
          </p:nvSpPr>
          <p:spPr>
            <a:xfrm>
              <a:off x="8143262" y="4086728"/>
              <a:ext cx="1117867" cy="153860"/>
            </a:xfrm>
            <a:custGeom>
              <a:avLst/>
              <a:gdLst>
                <a:gd name="connsiteX0" fmla="*/ 289179 w 1117867"/>
                <a:gd name="connsiteY0" fmla="*/ 0 h 153860"/>
                <a:gd name="connsiteX1" fmla="*/ 379100 w 1117867"/>
                <a:gd name="connsiteY1" fmla="*/ 39492 h 153860"/>
                <a:gd name="connsiteX2" fmla="*/ 398166 w 1117867"/>
                <a:gd name="connsiteY2" fmla="*/ 67134 h 153860"/>
                <a:gd name="connsiteX3" fmla="*/ 398240 w 1117867"/>
                <a:gd name="connsiteY3" fmla="*/ 67097 h 153860"/>
                <a:gd name="connsiteX4" fmla="*/ 468971 w 1117867"/>
                <a:gd name="connsiteY4" fmla="*/ 110793 h 153860"/>
                <a:gd name="connsiteX5" fmla="*/ 539735 w 1117867"/>
                <a:gd name="connsiteY5" fmla="*/ 67150 h 153860"/>
                <a:gd name="connsiteX6" fmla="*/ 539789 w 1117867"/>
                <a:gd name="connsiteY6" fmla="*/ 67177 h 153860"/>
                <a:gd name="connsiteX7" fmla="*/ 558962 w 1117867"/>
                <a:gd name="connsiteY7" fmla="*/ 39425 h 153860"/>
                <a:gd name="connsiteX8" fmla="*/ 648912 w 1117867"/>
                <a:gd name="connsiteY8" fmla="*/ 0 h 153860"/>
                <a:gd name="connsiteX9" fmla="*/ 738833 w 1117867"/>
                <a:gd name="connsiteY9" fmla="*/ 39492 h 153860"/>
                <a:gd name="connsiteX10" fmla="*/ 757899 w 1117867"/>
                <a:gd name="connsiteY10" fmla="*/ 67134 h 153860"/>
                <a:gd name="connsiteX11" fmla="*/ 757973 w 1117867"/>
                <a:gd name="connsiteY11" fmla="*/ 67097 h 153860"/>
                <a:gd name="connsiteX12" fmla="*/ 828704 w 1117867"/>
                <a:gd name="connsiteY12" fmla="*/ 110793 h 153860"/>
                <a:gd name="connsiteX13" fmla="*/ 899468 w 1117867"/>
                <a:gd name="connsiteY13" fmla="*/ 67150 h 153860"/>
                <a:gd name="connsiteX14" fmla="*/ 899523 w 1117867"/>
                <a:gd name="connsiteY14" fmla="*/ 67178 h 153860"/>
                <a:gd name="connsiteX15" fmla="*/ 918696 w 1117867"/>
                <a:gd name="connsiteY15" fmla="*/ 39425 h 153860"/>
                <a:gd name="connsiteX16" fmla="*/ 1008646 w 1117867"/>
                <a:gd name="connsiteY16" fmla="*/ 0 h 153860"/>
                <a:gd name="connsiteX17" fmla="*/ 1117867 w 1117867"/>
                <a:gd name="connsiteY17" fmla="*/ 67473 h 153860"/>
                <a:gd name="connsiteX18" fmla="*/ 1079361 w 1117867"/>
                <a:gd name="connsiteY18" fmla="*/ 86763 h 153860"/>
                <a:gd name="connsiteX19" fmla="*/ 1008630 w 1117867"/>
                <a:gd name="connsiteY19" fmla="*/ 43067 h 153860"/>
                <a:gd name="connsiteX20" fmla="*/ 937866 w 1117867"/>
                <a:gd name="connsiteY20" fmla="*/ 86710 h 153860"/>
                <a:gd name="connsiteX21" fmla="*/ 937811 w 1117867"/>
                <a:gd name="connsiteY21" fmla="*/ 86682 h 153860"/>
                <a:gd name="connsiteX22" fmla="*/ 918638 w 1117867"/>
                <a:gd name="connsiteY22" fmla="*/ 114435 h 153860"/>
                <a:gd name="connsiteX23" fmla="*/ 828688 w 1117867"/>
                <a:gd name="connsiteY23" fmla="*/ 153860 h 153860"/>
                <a:gd name="connsiteX24" fmla="*/ 738767 w 1117867"/>
                <a:gd name="connsiteY24" fmla="*/ 114369 h 153860"/>
                <a:gd name="connsiteX25" fmla="*/ 719701 w 1117867"/>
                <a:gd name="connsiteY25" fmla="*/ 86726 h 153860"/>
                <a:gd name="connsiteX26" fmla="*/ 719627 w 1117867"/>
                <a:gd name="connsiteY26" fmla="*/ 86763 h 153860"/>
                <a:gd name="connsiteX27" fmla="*/ 648896 w 1117867"/>
                <a:gd name="connsiteY27" fmla="*/ 43067 h 153860"/>
                <a:gd name="connsiteX28" fmla="*/ 578132 w 1117867"/>
                <a:gd name="connsiteY28" fmla="*/ 86710 h 153860"/>
                <a:gd name="connsiteX29" fmla="*/ 578078 w 1117867"/>
                <a:gd name="connsiteY29" fmla="*/ 86683 h 153860"/>
                <a:gd name="connsiteX30" fmla="*/ 558905 w 1117867"/>
                <a:gd name="connsiteY30" fmla="*/ 114435 h 153860"/>
                <a:gd name="connsiteX31" fmla="*/ 468955 w 1117867"/>
                <a:gd name="connsiteY31" fmla="*/ 153860 h 153860"/>
                <a:gd name="connsiteX32" fmla="*/ 379034 w 1117867"/>
                <a:gd name="connsiteY32" fmla="*/ 114369 h 153860"/>
                <a:gd name="connsiteX33" fmla="*/ 359968 w 1117867"/>
                <a:gd name="connsiteY33" fmla="*/ 86726 h 153860"/>
                <a:gd name="connsiteX34" fmla="*/ 359894 w 1117867"/>
                <a:gd name="connsiteY34" fmla="*/ 86763 h 153860"/>
                <a:gd name="connsiteX35" fmla="*/ 289163 w 1117867"/>
                <a:gd name="connsiteY35" fmla="*/ 43067 h 153860"/>
                <a:gd name="connsiteX36" fmla="*/ 218399 w 1117867"/>
                <a:gd name="connsiteY36" fmla="*/ 86710 h 153860"/>
                <a:gd name="connsiteX37" fmla="*/ 218344 w 1117867"/>
                <a:gd name="connsiteY37" fmla="*/ 86682 h 153860"/>
                <a:gd name="connsiteX38" fmla="*/ 199171 w 1117867"/>
                <a:gd name="connsiteY38" fmla="*/ 114435 h 153860"/>
                <a:gd name="connsiteX39" fmla="*/ 109221 w 1117867"/>
                <a:gd name="connsiteY39" fmla="*/ 153860 h 153860"/>
                <a:gd name="connsiteX40" fmla="*/ 0 w 1117867"/>
                <a:gd name="connsiteY40" fmla="*/ 86387 h 153860"/>
                <a:gd name="connsiteX41" fmla="*/ 38506 w 1117867"/>
                <a:gd name="connsiteY41" fmla="*/ 67097 h 153860"/>
                <a:gd name="connsiteX42" fmla="*/ 109237 w 1117867"/>
                <a:gd name="connsiteY42" fmla="*/ 110793 h 153860"/>
                <a:gd name="connsiteX43" fmla="*/ 180001 w 1117867"/>
                <a:gd name="connsiteY43" fmla="*/ 67150 h 153860"/>
                <a:gd name="connsiteX44" fmla="*/ 180056 w 1117867"/>
                <a:gd name="connsiteY44" fmla="*/ 67178 h 153860"/>
                <a:gd name="connsiteX45" fmla="*/ 199229 w 1117867"/>
                <a:gd name="connsiteY45" fmla="*/ 39425 h 153860"/>
                <a:gd name="connsiteX46" fmla="*/ 289179 w 1117867"/>
                <a:gd name="connsiteY46" fmla="*/ 0 h 15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117867" h="153860">
                  <a:moveTo>
                    <a:pt x="289179" y="0"/>
                  </a:moveTo>
                  <a:cubicBezTo>
                    <a:pt x="323859" y="13"/>
                    <a:pt x="356306" y="14705"/>
                    <a:pt x="379100" y="39492"/>
                  </a:cubicBezTo>
                  <a:lnTo>
                    <a:pt x="398166" y="67134"/>
                  </a:lnTo>
                  <a:lnTo>
                    <a:pt x="398240" y="67097"/>
                  </a:lnTo>
                  <a:cubicBezTo>
                    <a:pt x="411652" y="93870"/>
                    <a:pt x="439026" y="110781"/>
                    <a:pt x="468971" y="110793"/>
                  </a:cubicBezTo>
                  <a:cubicBezTo>
                    <a:pt x="498916" y="110804"/>
                    <a:pt x="526303" y="93914"/>
                    <a:pt x="539735" y="67150"/>
                  </a:cubicBezTo>
                  <a:lnTo>
                    <a:pt x="539789" y="67177"/>
                  </a:lnTo>
                  <a:lnTo>
                    <a:pt x="558962" y="39425"/>
                  </a:lnTo>
                  <a:cubicBezTo>
                    <a:pt x="581774" y="14655"/>
                    <a:pt x="614232" y="-13"/>
                    <a:pt x="648912" y="0"/>
                  </a:cubicBezTo>
                  <a:cubicBezTo>
                    <a:pt x="683592" y="13"/>
                    <a:pt x="716039" y="14705"/>
                    <a:pt x="738833" y="39492"/>
                  </a:cubicBezTo>
                  <a:lnTo>
                    <a:pt x="757899" y="67134"/>
                  </a:lnTo>
                  <a:lnTo>
                    <a:pt x="757973" y="67097"/>
                  </a:lnTo>
                  <a:cubicBezTo>
                    <a:pt x="771385" y="93870"/>
                    <a:pt x="798759" y="110781"/>
                    <a:pt x="828704" y="110793"/>
                  </a:cubicBezTo>
                  <a:cubicBezTo>
                    <a:pt x="858649" y="110804"/>
                    <a:pt x="886036" y="93914"/>
                    <a:pt x="899468" y="67150"/>
                  </a:cubicBezTo>
                  <a:lnTo>
                    <a:pt x="899523" y="67178"/>
                  </a:lnTo>
                  <a:lnTo>
                    <a:pt x="918696" y="39425"/>
                  </a:lnTo>
                  <a:cubicBezTo>
                    <a:pt x="941508" y="14655"/>
                    <a:pt x="973966" y="-13"/>
                    <a:pt x="1008646" y="0"/>
                  </a:cubicBezTo>
                  <a:cubicBezTo>
                    <a:pt x="1054886" y="17"/>
                    <a:pt x="1097157" y="26131"/>
                    <a:pt x="1117867" y="67473"/>
                  </a:cubicBezTo>
                  <a:lnTo>
                    <a:pt x="1079361" y="86763"/>
                  </a:lnTo>
                  <a:cubicBezTo>
                    <a:pt x="1065949" y="59990"/>
                    <a:pt x="1038575" y="43079"/>
                    <a:pt x="1008630" y="43067"/>
                  </a:cubicBezTo>
                  <a:cubicBezTo>
                    <a:pt x="978685" y="43056"/>
                    <a:pt x="951298" y="59946"/>
                    <a:pt x="937866" y="86710"/>
                  </a:cubicBezTo>
                  <a:lnTo>
                    <a:pt x="937811" y="86682"/>
                  </a:lnTo>
                  <a:lnTo>
                    <a:pt x="918638" y="114435"/>
                  </a:lnTo>
                  <a:cubicBezTo>
                    <a:pt x="895826" y="139205"/>
                    <a:pt x="863368" y="153873"/>
                    <a:pt x="828688" y="153860"/>
                  </a:cubicBezTo>
                  <a:cubicBezTo>
                    <a:pt x="794008" y="153847"/>
                    <a:pt x="761561" y="139155"/>
                    <a:pt x="738767" y="114369"/>
                  </a:cubicBezTo>
                  <a:lnTo>
                    <a:pt x="719701" y="86726"/>
                  </a:lnTo>
                  <a:lnTo>
                    <a:pt x="719627" y="86763"/>
                  </a:lnTo>
                  <a:cubicBezTo>
                    <a:pt x="706215" y="59990"/>
                    <a:pt x="678841" y="43079"/>
                    <a:pt x="648896" y="43067"/>
                  </a:cubicBezTo>
                  <a:cubicBezTo>
                    <a:pt x="618951" y="43056"/>
                    <a:pt x="591564" y="59946"/>
                    <a:pt x="578132" y="86710"/>
                  </a:cubicBezTo>
                  <a:lnTo>
                    <a:pt x="578078" y="86683"/>
                  </a:lnTo>
                  <a:lnTo>
                    <a:pt x="558905" y="114435"/>
                  </a:lnTo>
                  <a:cubicBezTo>
                    <a:pt x="536093" y="139205"/>
                    <a:pt x="503635" y="153873"/>
                    <a:pt x="468955" y="153860"/>
                  </a:cubicBezTo>
                  <a:cubicBezTo>
                    <a:pt x="434275" y="153847"/>
                    <a:pt x="401828" y="139155"/>
                    <a:pt x="379034" y="114369"/>
                  </a:cubicBezTo>
                  <a:lnTo>
                    <a:pt x="359968" y="86726"/>
                  </a:lnTo>
                  <a:lnTo>
                    <a:pt x="359894" y="86763"/>
                  </a:lnTo>
                  <a:cubicBezTo>
                    <a:pt x="346482" y="59990"/>
                    <a:pt x="319108" y="43079"/>
                    <a:pt x="289163" y="43067"/>
                  </a:cubicBezTo>
                  <a:cubicBezTo>
                    <a:pt x="259218" y="43056"/>
                    <a:pt x="231831" y="59946"/>
                    <a:pt x="218399" y="86710"/>
                  </a:cubicBezTo>
                  <a:lnTo>
                    <a:pt x="218344" y="86682"/>
                  </a:lnTo>
                  <a:lnTo>
                    <a:pt x="199171" y="114435"/>
                  </a:lnTo>
                  <a:cubicBezTo>
                    <a:pt x="176359" y="139205"/>
                    <a:pt x="143901" y="153873"/>
                    <a:pt x="109221" y="153860"/>
                  </a:cubicBezTo>
                  <a:cubicBezTo>
                    <a:pt x="62981" y="153843"/>
                    <a:pt x="20710" y="127729"/>
                    <a:pt x="0" y="86387"/>
                  </a:cubicBezTo>
                  <a:lnTo>
                    <a:pt x="38506" y="67097"/>
                  </a:lnTo>
                  <a:cubicBezTo>
                    <a:pt x="51918" y="93870"/>
                    <a:pt x="79292" y="110781"/>
                    <a:pt x="109237" y="110793"/>
                  </a:cubicBezTo>
                  <a:cubicBezTo>
                    <a:pt x="139182" y="110804"/>
                    <a:pt x="166569" y="93914"/>
                    <a:pt x="180001" y="67150"/>
                  </a:cubicBezTo>
                  <a:lnTo>
                    <a:pt x="180056" y="67178"/>
                  </a:lnTo>
                  <a:lnTo>
                    <a:pt x="199229" y="39425"/>
                  </a:lnTo>
                  <a:cubicBezTo>
                    <a:pt x="222041" y="14655"/>
                    <a:pt x="254499" y="-13"/>
                    <a:pt x="28917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5" name="사각형: 둥근 위쪽 모서리 140">
              <a:extLst>
                <a:ext uri="{FF2B5EF4-FFF2-40B4-BE49-F238E27FC236}">
                  <a16:creationId xmlns:a16="http://schemas.microsoft.com/office/drawing/2014/main" id="{4E687EEB-F107-41AD-848C-8D17730862F0}"/>
                </a:ext>
              </a:extLst>
            </p:cNvPr>
            <p:cNvSpPr/>
            <p:nvPr/>
          </p:nvSpPr>
          <p:spPr>
            <a:xfrm rot="10800000">
              <a:off x="7978291" y="4371501"/>
              <a:ext cx="1447811" cy="216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 w="539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2BF8BCB6-24CB-2371-4505-5ACF5C952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7595" y="2852632"/>
            <a:ext cx="10892676" cy="5462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3FD56D-21A4-F15B-C75C-1921C23DF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114" y="3534916"/>
            <a:ext cx="11359663" cy="530234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2260</TotalTime>
  <Words>440</Words>
  <Application>Microsoft Office PowerPoint</Application>
  <PresentationFormat>Custom</PresentationFormat>
  <Paragraphs>69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Poppins Bold</vt:lpstr>
      <vt:lpstr>Modern No. 20</vt:lpstr>
      <vt:lpstr>DM Serif Display</vt:lpstr>
      <vt:lpstr>Algerian</vt:lpstr>
      <vt:lpstr>Poppins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Brand Understand</dc:title>
  <dc:creator>varanasi vinaykumar</dc:creator>
  <cp:lastModifiedBy>varanasi vinaykumar</cp:lastModifiedBy>
  <cp:revision>13</cp:revision>
  <dcterms:created xsi:type="dcterms:W3CDTF">2006-08-16T00:00:00Z</dcterms:created>
  <dcterms:modified xsi:type="dcterms:W3CDTF">2025-10-10T11:44:53Z</dcterms:modified>
  <dc:identifier>DAGxP6er8cY</dc:identifier>
</cp:coreProperties>
</file>

<file path=docProps/thumbnail.jpeg>
</file>